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Lst>
  <p:sldIdLst>
    <p:sldId id="256" r:id="rId2"/>
    <p:sldId id="257" r:id="rId3"/>
    <p:sldId id="259" r:id="rId4"/>
    <p:sldId id="258" r:id="rId5"/>
    <p:sldId id="260" r:id="rId6"/>
    <p:sldId id="263" r:id="rId7"/>
    <p:sldId id="268" r:id="rId8"/>
    <p:sldId id="261" r:id="rId9"/>
    <p:sldId id="267" r:id="rId10"/>
    <p:sldId id="265" r:id="rId11"/>
    <p:sldId id="269" r:id="rId12"/>
    <p:sldId id="262" r:id="rId13"/>
    <p:sldId id="264" r:id="rId14"/>
    <p:sldId id="270" r:id="rId15"/>
    <p:sldId id="271" r:id="rId16"/>
    <p:sldId id="266"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0C46CF-3494-28F9-A5B4-E02AFEB7FE56}" v="610" dt="2023-05-03T20:33:52.183"/>
    <p1510:client id="{E9278A97-B73D-21AA-B6EC-6FF4E7CAADE7}" v="205" dt="2023-05-03T20:55:21.4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52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5903DB-06B8-4C56-9CBB-5368D0DC9732}"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3FB9A268-5048-40AB-B448-F5D8C2322BC9}">
      <dgm:prSet/>
      <dgm:spPr/>
      <dgm:t>
        <a:bodyPr/>
        <a:lstStyle/>
        <a:p>
          <a:pPr>
            <a:lnSpc>
              <a:spcPct val="100000"/>
            </a:lnSpc>
          </a:pPr>
          <a:r>
            <a:rPr lang="en-US"/>
            <a:t>Mesocosms simulate complex ecosystems in a controlled environment.</a:t>
          </a:r>
        </a:p>
      </dgm:t>
    </dgm:pt>
    <dgm:pt modelId="{BF816601-A3C4-4B18-A070-DB600DBB7F05}" type="parTrans" cxnId="{66F55018-F2AD-488D-9306-1ACCDDD7781B}">
      <dgm:prSet/>
      <dgm:spPr/>
      <dgm:t>
        <a:bodyPr/>
        <a:lstStyle/>
        <a:p>
          <a:endParaRPr lang="en-US"/>
        </a:p>
      </dgm:t>
    </dgm:pt>
    <dgm:pt modelId="{3CC1547E-BB29-4F7D-B888-8465AC1F2E29}" type="sibTrans" cxnId="{66F55018-F2AD-488D-9306-1ACCDDD7781B}">
      <dgm:prSet/>
      <dgm:spPr/>
      <dgm:t>
        <a:bodyPr/>
        <a:lstStyle/>
        <a:p>
          <a:endParaRPr lang="en-US"/>
        </a:p>
      </dgm:t>
    </dgm:pt>
    <dgm:pt modelId="{828E0EE1-3D12-4DA2-A02F-DEC0E568D39B}">
      <dgm:prSet/>
      <dgm:spPr/>
      <dgm:t>
        <a:bodyPr/>
        <a:lstStyle/>
        <a:p>
          <a:pPr>
            <a:lnSpc>
              <a:spcPct val="100000"/>
            </a:lnSpc>
          </a:pPr>
          <a:r>
            <a:rPr lang="en-US"/>
            <a:t>Provide insights into how environmental stressors affect ecosystems.</a:t>
          </a:r>
        </a:p>
      </dgm:t>
    </dgm:pt>
    <dgm:pt modelId="{F3EA1E0C-42C3-40E5-B489-B921937E85A0}" type="parTrans" cxnId="{672DDF4D-D135-46AF-B18C-7143C48923B7}">
      <dgm:prSet/>
      <dgm:spPr/>
      <dgm:t>
        <a:bodyPr/>
        <a:lstStyle/>
        <a:p>
          <a:endParaRPr lang="en-US"/>
        </a:p>
      </dgm:t>
    </dgm:pt>
    <dgm:pt modelId="{3D6EB9DD-8BE2-4172-B37A-C4B6485777CB}" type="sibTrans" cxnId="{672DDF4D-D135-46AF-B18C-7143C48923B7}">
      <dgm:prSet/>
      <dgm:spPr/>
      <dgm:t>
        <a:bodyPr/>
        <a:lstStyle/>
        <a:p>
          <a:endParaRPr lang="en-US"/>
        </a:p>
      </dgm:t>
    </dgm:pt>
    <dgm:pt modelId="{5D6EF7BB-52F7-4B1A-B1A7-33C55BEA604A}">
      <dgm:prSet/>
      <dgm:spPr/>
      <dgm:t>
        <a:bodyPr/>
        <a:lstStyle/>
        <a:p>
          <a:pPr>
            <a:lnSpc>
              <a:spcPct val="100000"/>
            </a:lnSpc>
          </a:pPr>
          <a:r>
            <a:rPr lang="en-US"/>
            <a:t>Teach us about the relationships between organisms and their environment.</a:t>
          </a:r>
        </a:p>
      </dgm:t>
    </dgm:pt>
    <dgm:pt modelId="{18531FCF-42E1-4675-AF5D-7E27189C8748}" type="parTrans" cxnId="{69103A70-49A9-40CC-9E4C-8CFAB93D5701}">
      <dgm:prSet/>
      <dgm:spPr/>
      <dgm:t>
        <a:bodyPr/>
        <a:lstStyle/>
        <a:p>
          <a:endParaRPr lang="en-US"/>
        </a:p>
      </dgm:t>
    </dgm:pt>
    <dgm:pt modelId="{B180875C-6B62-4212-9B65-6EFA2B83E1AE}" type="sibTrans" cxnId="{69103A70-49A9-40CC-9E4C-8CFAB93D5701}">
      <dgm:prSet/>
      <dgm:spPr/>
      <dgm:t>
        <a:bodyPr/>
        <a:lstStyle/>
        <a:p>
          <a:endParaRPr lang="en-US"/>
        </a:p>
      </dgm:t>
    </dgm:pt>
    <dgm:pt modelId="{A5C36CC7-9E22-4663-A873-85FDF4DE538D}">
      <dgm:prSet/>
      <dgm:spPr/>
      <dgm:t>
        <a:bodyPr/>
        <a:lstStyle/>
        <a:p>
          <a:pPr>
            <a:lnSpc>
              <a:spcPct val="100000"/>
            </a:lnSpc>
          </a:pPr>
          <a:r>
            <a:rPr lang="en-US"/>
            <a:t>Cost-effective and practical alternative to studying ecosystems in the field.</a:t>
          </a:r>
        </a:p>
      </dgm:t>
    </dgm:pt>
    <dgm:pt modelId="{C911ECC7-DBE7-4D80-BE8A-721EA2E55C28}" type="parTrans" cxnId="{276A0410-25F9-417F-AF95-63059B684CD1}">
      <dgm:prSet/>
      <dgm:spPr/>
      <dgm:t>
        <a:bodyPr/>
        <a:lstStyle/>
        <a:p>
          <a:endParaRPr lang="en-US"/>
        </a:p>
      </dgm:t>
    </dgm:pt>
    <dgm:pt modelId="{1CC6B6EE-73E1-4F8A-8E3B-BC3DE5DD721A}" type="sibTrans" cxnId="{276A0410-25F9-417F-AF95-63059B684CD1}">
      <dgm:prSet/>
      <dgm:spPr/>
      <dgm:t>
        <a:bodyPr/>
        <a:lstStyle/>
        <a:p>
          <a:endParaRPr lang="en-US"/>
        </a:p>
      </dgm:t>
    </dgm:pt>
    <dgm:pt modelId="{D216954F-30DB-487C-96F0-0BC8D0727F58}">
      <dgm:prSet/>
      <dgm:spPr/>
      <dgm:t>
        <a:bodyPr/>
        <a:lstStyle/>
        <a:p>
          <a:pPr>
            <a:lnSpc>
              <a:spcPct val="100000"/>
            </a:lnSpc>
          </a:pPr>
          <a:r>
            <a:rPr lang="en-US"/>
            <a:t>Allow for mitigation measures to be put in place before potential disasters occur.</a:t>
          </a:r>
        </a:p>
      </dgm:t>
    </dgm:pt>
    <dgm:pt modelId="{DC089FA8-0608-4224-9EF8-1EEEF83DAE9B}" type="parTrans" cxnId="{5289C3BF-480B-466B-8BF3-8EC6F76039B0}">
      <dgm:prSet/>
      <dgm:spPr/>
      <dgm:t>
        <a:bodyPr/>
        <a:lstStyle/>
        <a:p>
          <a:endParaRPr lang="en-US"/>
        </a:p>
      </dgm:t>
    </dgm:pt>
    <dgm:pt modelId="{D196F7B5-E53C-4BAC-B803-621D7A852BEA}" type="sibTrans" cxnId="{5289C3BF-480B-466B-8BF3-8EC6F76039B0}">
      <dgm:prSet/>
      <dgm:spPr/>
      <dgm:t>
        <a:bodyPr/>
        <a:lstStyle/>
        <a:p>
          <a:endParaRPr lang="en-US"/>
        </a:p>
      </dgm:t>
    </dgm:pt>
    <dgm:pt modelId="{AD17CFCB-A153-4E91-B55B-3EA9F821E6BE}">
      <dgm:prSet/>
      <dgm:spPr/>
      <dgm:t>
        <a:bodyPr/>
        <a:lstStyle/>
        <a:p>
          <a:pPr>
            <a:lnSpc>
              <a:spcPct val="100000"/>
            </a:lnSpc>
          </a:pPr>
          <a:r>
            <a:rPr lang="en-US"/>
            <a:t>Essential tools in the study of ecology, conservation, and environmental science.</a:t>
          </a:r>
        </a:p>
      </dgm:t>
    </dgm:pt>
    <dgm:pt modelId="{5F0E1064-E102-4C79-B020-38999B73C87F}" type="parTrans" cxnId="{85989C8D-9646-4563-B77C-EC853678E8E6}">
      <dgm:prSet/>
      <dgm:spPr/>
      <dgm:t>
        <a:bodyPr/>
        <a:lstStyle/>
        <a:p>
          <a:endParaRPr lang="en-US"/>
        </a:p>
      </dgm:t>
    </dgm:pt>
    <dgm:pt modelId="{855E056B-DAED-4D69-9D46-113E64B96829}" type="sibTrans" cxnId="{85989C8D-9646-4563-B77C-EC853678E8E6}">
      <dgm:prSet/>
      <dgm:spPr/>
      <dgm:t>
        <a:bodyPr/>
        <a:lstStyle/>
        <a:p>
          <a:endParaRPr lang="en-US"/>
        </a:p>
      </dgm:t>
    </dgm:pt>
    <dgm:pt modelId="{EBC977CF-8813-41F7-AF4D-C0AD0A89C1C5}" type="pres">
      <dgm:prSet presAssocID="{095903DB-06B8-4C56-9CBB-5368D0DC9732}" presName="root" presStyleCnt="0">
        <dgm:presLayoutVars>
          <dgm:dir/>
          <dgm:resizeHandles val="exact"/>
        </dgm:presLayoutVars>
      </dgm:prSet>
      <dgm:spPr/>
    </dgm:pt>
    <dgm:pt modelId="{28480618-3312-4DE6-B252-8ACA26EBE5CC}" type="pres">
      <dgm:prSet presAssocID="{3FB9A268-5048-40AB-B448-F5D8C2322BC9}" presName="compNode" presStyleCnt="0"/>
      <dgm:spPr/>
    </dgm:pt>
    <dgm:pt modelId="{C99FCA57-B2F4-43AA-BA84-D02DA1F5E805}" type="pres">
      <dgm:prSet presAssocID="{3FB9A268-5048-40AB-B448-F5D8C2322BC9}"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ustainability"/>
        </a:ext>
      </dgm:extLst>
    </dgm:pt>
    <dgm:pt modelId="{07663AAD-9FCB-421C-AB4A-34A01009F8FE}" type="pres">
      <dgm:prSet presAssocID="{3FB9A268-5048-40AB-B448-F5D8C2322BC9}" presName="spaceRect" presStyleCnt="0"/>
      <dgm:spPr/>
    </dgm:pt>
    <dgm:pt modelId="{DFEECDD4-794D-4730-A07F-3E75F8FABE0A}" type="pres">
      <dgm:prSet presAssocID="{3FB9A268-5048-40AB-B448-F5D8C2322BC9}" presName="textRect" presStyleLbl="revTx" presStyleIdx="0" presStyleCnt="6">
        <dgm:presLayoutVars>
          <dgm:chMax val="1"/>
          <dgm:chPref val="1"/>
        </dgm:presLayoutVars>
      </dgm:prSet>
      <dgm:spPr/>
    </dgm:pt>
    <dgm:pt modelId="{9C799E58-E471-48DD-BBD8-470184B149D3}" type="pres">
      <dgm:prSet presAssocID="{3CC1547E-BB29-4F7D-B888-8465AC1F2E29}" presName="sibTrans" presStyleCnt="0"/>
      <dgm:spPr/>
    </dgm:pt>
    <dgm:pt modelId="{B1E2678B-3032-4A53-91CE-7ACA733B1BF1}" type="pres">
      <dgm:prSet presAssocID="{828E0EE1-3D12-4DA2-A02F-DEC0E568D39B}" presName="compNode" presStyleCnt="0"/>
      <dgm:spPr/>
    </dgm:pt>
    <dgm:pt modelId="{4204FEF8-EC8D-4C06-93A3-D1FDB88C44E1}" type="pres">
      <dgm:prSet presAssocID="{828E0EE1-3D12-4DA2-A02F-DEC0E568D39B}"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ciduous tree"/>
        </a:ext>
      </dgm:extLst>
    </dgm:pt>
    <dgm:pt modelId="{57F73BA7-67AB-4625-BF64-DD2FC757FB65}" type="pres">
      <dgm:prSet presAssocID="{828E0EE1-3D12-4DA2-A02F-DEC0E568D39B}" presName="spaceRect" presStyleCnt="0"/>
      <dgm:spPr/>
    </dgm:pt>
    <dgm:pt modelId="{032561A6-47D4-4C68-9C44-3743873A327E}" type="pres">
      <dgm:prSet presAssocID="{828E0EE1-3D12-4DA2-A02F-DEC0E568D39B}" presName="textRect" presStyleLbl="revTx" presStyleIdx="1" presStyleCnt="6">
        <dgm:presLayoutVars>
          <dgm:chMax val="1"/>
          <dgm:chPref val="1"/>
        </dgm:presLayoutVars>
      </dgm:prSet>
      <dgm:spPr/>
    </dgm:pt>
    <dgm:pt modelId="{E757B05A-0CB9-4500-8D67-58D61FCDDC82}" type="pres">
      <dgm:prSet presAssocID="{3D6EB9DD-8BE2-4172-B37A-C4B6485777CB}" presName="sibTrans" presStyleCnt="0"/>
      <dgm:spPr/>
    </dgm:pt>
    <dgm:pt modelId="{26C09BAF-4ABA-4DA6-8655-00D78A283E56}" type="pres">
      <dgm:prSet presAssocID="{5D6EF7BB-52F7-4B1A-B1A7-33C55BEA604A}" presName="compNode" presStyleCnt="0"/>
      <dgm:spPr/>
    </dgm:pt>
    <dgm:pt modelId="{4F4AC0F2-E137-4887-93B9-2BAF325D6B7C}" type="pres">
      <dgm:prSet presAssocID="{5D6EF7BB-52F7-4B1A-B1A7-33C55BEA604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lassroom"/>
        </a:ext>
      </dgm:extLst>
    </dgm:pt>
    <dgm:pt modelId="{8DEE6E0A-0208-478E-B940-83C029CD5DE4}" type="pres">
      <dgm:prSet presAssocID="{5D6EF7BB-52F7-4B1A-B1A7-33C55BEA604A}" presName="spaceRect" presStyleCnt="0"/>
      <dgm:spPr/>
    </dgm:pt>
    <dgm:pt modelId="{83EEF6AB-6650-4047-B92D-333ED5DD372B}" type="pres">
      <dgm:prSet presAssocID="{5D6EF7BB-52F7-4B1A-B1A7-33C55BEA604A}" presName="textRect" presStyleLbl="revTx" presStyleIdx="2" presStyleCnt="6">
        <dgm:presLayoutVars>
          <dgm:chMax val="1"/>
          <dgm:chPref val="1"/>
        </dgm:presLayoutVars>
      </dgm:prSet>
      <dgm:spPr/>
    </dgm:pt>
    <dgm:pt modelId="{F76FB79A-9CFD-440C-9EF1-F5DE8902BCC8}" type="pres">
      <dgm:prSet presAssocID="{B180875C-6B62-4212-9B65-6EFA2B83E1AE}" presName="sibTrans" presStyleCnt="0"/>
      <dgm:spPr/>
    </dgm:pt>
    <dgm:pt modelId="{12D914E6-3EF8-4895-9D9B-BB23A5DE24FC}" type="pres">
      <dgm:prSet presAssocID="{A5C36CC7-9E22-4663-A873-85FDF4DE538D}" presName="compNode" presStyleCnt="0"/>
      <dgm:spPr/>
    </dgm:pt>
    <dgm:pt modelId="{27D1AC1E-02D7-4D8D-9D31-594BB8155813}" type="pres">
      <dgm:prSet presAssocID="{A5C36CC7-9E22-4663-A873-85FDF4DE538D}"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Open Hand with Plant"/>
        </a:ext>
      </dgm:extLst>
    </dgm:pt>
    <dgm:pt modelId="{2773533B-97F3-4CD7-ADED-20E3AA12872E}" type="pres">
      <dgm:prSet presAssocID="{A5C36CC7-9E22-4663-A873-85FDF4DE538D}" presName="spaceRect" presStyleCnt="0"/>
      <dgm:spPr/>
    </dgm:pt>
    <dgm:pt modelId="{B9234612-0BB3-4449-AA05-7939E1829CE3}" type="pres">
      <dgm:prSet presAssocID="{A5C36CC7-9E22-4663-A873-85FDF4DE538D}" presName="textRect" presStyleLbl="revTx" presStyleIdx="3" presStyleCnt="6">
        <dgm:presLayoutVars>
          <dgm:chMax val="1"/>
          <dgm:chPref val="1"/>
        </dgm:presLayoutVars>
      </dgm:prSet>
      <dgm:spPr/>
    </dgm:pt>
    <dgm:pt modelId="{9812C467-EEAD-41F8-BF34-B0C68A53C9BC}" type="pres">
      <dgm:prSet presAssocID="{1CC6B6EE-73E1-4F8A-8E3B-BC3DE5DD721A}" presName="sibTrans" presStyleCnt="0"/>
      <dgm:spPr/>
    </dgm:pt>
    <dgm:pt modelId="{30F6C963-1BF5-4ACD-BBD3-C225C0A276F5}" type="pres">
      <dgm:prSet presAssocID="{D216954F-30DB-487C-96F0-0BC8D0727F58}" presName="compNode" presStyleCnt="0"/>
      <dgm:spPr/>
    </dgm:pt>
    <dgm:pt modelId="{8A91186A-1A63-4788-8561-C1A447214FFC}" type="pres">
      <dgm:prSet presAssocID="{D216954F-30DB-487C-96F0-0BC8D0727F5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Lightning"/>
        </a:ext>
      </dgm:extLst>
    </dgm:pt>
    <dgm:pt modelId="{DFF979D8-F6AC-4F1F-BF6C-2B30EA559B65}" type="pres">
      <dgm:prSet presAssocID="{D216954F-30DB-487C-96F0-0BC8D0727F58}" presName="spaceRect" presStyleCnt="0"/>
      <dgm:spPr/>
    </dgm:pt>
    <dgm:pt modelId="{79EC9360-3D76-46F5-9DF0-6E2A7A4303AE}" type="pres">
      <dgm:prSet presAssocID="{D216954F-30DB-487C-96F0-0BC8D0727F58}" presName="textRect" presStyleLbl="revTx" presStyleIdx="4" presStyleCnt="6">
        <dgm:presLayoutVars>
          <dgm:chMax val="1"/>
          <dgm:chPref val="1"/>
        </dgm:presLayoutVars>
      </dgm:prSet>
      <dgm:spPr/>
    </dgm:pt>
    <dgm:pt modelId="{0F56FC56-AC14-47F6-9912-70E000F66162}" type="pres">
      <dgm:prSet presAssocID="{D196F7B5-E53C-4BAC-B803-621D7A852BEA}" presName="sibTrans" presStyleCnt="0"/>
      <dgm:spPr/>
    </dgm:pt>
    <dgm:pt modelId="{23CB0B0F-CDA2-4E83-9A6C-70C14A6F8F9F}" type="pres">
      <dgm:prSet presAssocID="{AD17CFCB-A153-4E91-B55B-3EA9F821E6BE}" presName="compNode" presStyleCnt="0"/>
      <dgm:spPr/>
    </dgm:pt>
    <dgm:pt modelId="{31F19288-D90F-4F5A-A614-02971AB683B3}" type="pres">
      <dgm:prSet presAssocID="{AD17CFCB-A153-4E91-B55B-3EA9F821E6B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Plant"/>
        </a:ext>
      </dgm:extLst>
    </dgm:pt>
    <dgm:pt modelId="{C749076E-528E-43E4-8778-D82B138EEFA3}" type="pres">
      <dgm:prSet presAssocID="{AD17CFCB-A153-4E91-B55B-3EA9F821E6BE}" presName="spaceRect" presStyleCnt="0"/>
      <dgm:spPr/>
    </dgm:pt>
    <dgm:pt modelId="{B20FB621-A5B1-406E-98C0-1D5C0D526F4F}" type="pres">
      <dgm:prSet presAssocID="{AD17CFCB-A153-4E91-B55B-3EA9F821E6BE}" presName="textRect" presStyleLbl="revTx" presStyleIdx="5" presStyleCnt="6">
        <dgm:presLayoutVars>
          <dgm:chMax val="1"/>
          <dgm:chPref val="1"/>
        </dgm:presLayoutVars>
      </dgm:prSet>
      <dgm:spPr/>
    </dgm:pt>
  </dgm:ptLst>
  <dgm:cxnLst>
    <dgm:cxn modelId="{276A0410-25F9-417F-AF95-63059B684CD1}" srcId="{095903DB-06B8-4C56-9CBB-5368D0DC9732}" destId="{A5C36CC7-9E22-4663-A873-85FDF4DE538D}" srcOrd="3" destOrd="0" parTransId="{C911ECC7-DBE7-4D80-BE8A-721EA2E55C28}" sibTransId="{1CC6B6EE-73E1-4F8A-8E3B-BC3DE5DD721A}"/>
    <dgm:cxn modelId="{66F55018-F2AD-488D-9306-1ACCDDD7781B}" srcId="{095903DB-06B8-4C56-9CBB-5368D0DC9732}" destId="{3FB9A268-5048-40AB-B448-F5D8C2322BC9}" srcOrd="0" destOrd="0" parTransId="{BF816601-A3C4-4B18-A070-DB600DBB7F05}" sibTransId="{3CC1547E-BB29-4F7D-B888-8465AC1F2E29}"/>
    <dgm:cxn modelId="{B821141B-A039-4E97-9A8B-396112E7540B}" type="presOf" srcId="{D216954F-30DB-487C-96F0-0BC8D0727F58}" destId="{79EC9360-3D76-46F5-9DF0-6E2A7A4303AE}" srcOrd="0" destOrd="0" presId="urn:microsoft.com/office/officeart/2018/2/layout/IconLabelList"/>
    <dgm:cxn modelId="{98F35C32-0985-4C6D-871E-A97FF3DF54FA}" type="presOf" srcId="{3FB9A268-5048-40AB-B448-F5D8C2322BC9}" destId="{DFEECDD4-794D-4730-A07F-3E75F8FABE0A}" srcOrd="0" destOrd="0" presId="urn:microsoft.com/office/officeart/2018/2/layout/IconLabelList"/>
    <dgm:cxn modelId="{672DDF4D-D135-46AF-B18C-7143C48923B7}" srcId="{095903DB-06B8-4C56-9CBB-5368D0DC9732}" destId="{828E0EE1-3D12-4DA2-A02F-DEC0E568D39B}" srcOrd="1" destOrd="0" parTransId="{F3EA1E0C-42C3-40E5-B489-B921937E85A0}" sibTransId="{3D6EB9DD-8BE2-4172-B37A-C4B6485777CB}"/>
    <dgm:cxn modelId="{69103A70-49A9-40CC-9E4C-8CFAB93D5701}" srcId="{095903DB-06B8-4C56-9CBB-5368D0DC9732}" destId="{5D6EF7BB-52F7-4B1A-B1A7-33C55BEA604A}" srcOrd="2" destOrd="0" parTransId="{18531FCF-42E1-4675-AF5D-7E27189C8748}" sibTransId="{B180875C-6B62-4212-9B65-6EFA2B83E1AE}"/>
    <dgm:cxn modelId="{CAA70259-BCB0-42D0-87AC-8D20D6499B12}" type="presOf" srcId="{828E0EE1-3D12-4DA2-A02F-DEC0E568D39B}" destId="{032561A6-47D4-4C68-9C44-3743873A327E}" srcOrd="0" destOrd="0" presId="urn:microsoft.com/office/officeart/2018/2/layout/IconLabelList"/>
    <dgm:cxn modelId="{85989C8D-9646-4563-B77C-EC853678E8E6}" srcId="{095903DB-06B8-4C56-9CBB-5368D0DC9732}" destId="{AD17CFCB-A153-4E91-B55B-3EA9F821E6BE}" srcOrd="5" destOrd="0" parTransId="{5F0E1064-E102-4C79-B020-38999B73C87F}" sibTransId="{855E056B-DAED-4D69-9D46-113E64B96829}"/>
    <dgm:cxn modelId="{E94F95AF-E3D5-4DFC-9EFA-115BD406BEB6}" type="presOf" srcId="{5D6EF7BB-52F7-4B1A-B1A7-33C55BEA604A}" destId="{83EEF6AB-6650-4047-B92D-333ED5DD372B}" srcOrd="0" destOrd="0" presId="urn:microsoft.com/office/officeart/2018/2/layout/IconLabelList"/>
    <dgm:cxn modelId="{5289C3BF-480B-466B-8BF3-8EC6F76039B0}" srcId="{095903DB-06B8-4C56-9CBB-5368D0DC9732}" destId="{D216954F-30DB-487C-96F0-0BC8D0727F58}" srcOrd="4" destOrd="0" parTransId="{DC089FA8-0608-4224-9EF8-1EEEF83DAE9B}" sibTransId="{D196F7B5-E53C-4BAC-B803-621D7A852BEA}"/>
    <dgm:cxn modelId="{977EE1D1-F5A8-40CF-9F12-EA66E7F6F3ED}" type="presOf" srcId="{A5C36CC7-9E22-4663-A873-85FDF4DE538D}" destId="{B9234612-0BB3-4449-AA05-7939E1829CE3}" srcOrd="0" destOrd="0" presId="urn:microsoft.com/office/officeart/2018/2/layout/IconLabelList"/>
    <dgm:cxn modelId="{67720BE6-5F68-4E5F-A375-7E03FC5B399F}" type="presOf" srcId="{095903DB-06B8-4C56-9CBB-5368D0DC9732}" destId="{EBC977CF-8813-41F7-AF4D-C0AD0A89C1C5}" srcOrd="0" destOrd="0" presId="urn:microsoft.com/office/officeart/2018/2/layout/IconLabelList"/>
    <dgm:cxn modelId="{1F1BDBF4-34D2-4353-BF89-34D6C495D7C4}" type="presOf" srcId="{AD17CFCB-A153-4E91-B55B-3EA9F821E6BE}" destId="{B20FB621-A5B1-406E-98C0-1D5C0D526F4F}" srcOrd="0" destOrd="0" presId="urn:microsoft.com/office/officeart/2018/2/layout/IconLabelList"/>
    <dgm:cxn modelId="{0EF1E22D-CAF6-40C6-AFE3-DFA9DF82CFE1}" type="presParOf" srcId="{EBC977CF-8813-41F7-AF4D-C0AD0A89C1C5}" destId="{28480618-3312-4DE6-B252-8ACA26EBE5CC}" srcOrd="0" destOrd="0" presId="urn:microsoft.com/office/officeart/2018/2/layout/IconLabelList"/>
    <dgm:cxn modelId="{B6BE58D3-C747-4A45-BC7F-698E3AC3D727}" type="presParOf" srcId="{28480618-3312-4DE6-B252-8ACA26EBE5CC}" destId="{C99FCA57-B2F4-43AA-BA84-D02DA1F5E805}" srcOrd="0" destOrd="0" presId="urn:microsoft.com/office/officeart/2018/2/layout/IconLabelList"/>
    <dgm:cxn modelId="{51E72549-3ECF-46DF-B914-5CFA314A4B7B}" type="presParOf" srcId="{28480618-3312-4DE6-B252-8ACA26EBE5CC}" destId="{07663AAD-9FCB-421C-AB4A-34A01009F8FE}" srcOrd="1" destOrd="0" presId="urn:microsoft.com/office/officeart/2018/2/layout/IconLabelList"/>
    <dgm:cxn modelId="{84BAA1E7-B504-4A2A-B7A7-DA1B05648271}" type="presParOf" srcId="{28480618-3312-4DE6-B252-8ACA26EBE5CC}" destId="{DFEECDD4-794D-4730-A07F-3E75F8FABE0A}" srcOrd="2" destOrd="0" presId="urn:microsoft.com/office/officeart/2018/2/layout/IconLabelList"/>
    <dgm:cxn modelId="{B47C9A77-9306-41DD-967E-3D290B214D0D}" type="presParOf" srcId="{EBC977CF-8813-41F7-AF4D-C0AD0A89C1C5}" destId="{9C799E58-E471-48DD-BBD8-470184B149D3}" srcOrd="1" destOrd="0" presId="urn:microsoft.com/office/officeart/2018/2/layout/IconLabelList"/>
    <dgm:cxn modelId="{985AA6AA-9A6F-4ED7-B98E-DFB6D82BABD2}" type="presParOf" srcId="{EBC977CF-8813-41F7-AF4D-C0AD0A89C1C5}" destId="{B1E2678B-3032-4A53-91CE-7ACA733B1BF1}" srcOrd="2" destOrd="0" presId="urn:microsoft.com/office/officeart/2018/2/layout/IconLabelList"/>
    <dgm:cxn modelId="{6FB8FA5D-4B70-4851-885F-3BB6F85F016F}" type="presParOf" srcId="{B1E2678B-3032-4A53-91CE-7ACA733B1BF1}" destId="{4204FEF8-EC8D-4C06-93A3-D1FDB88C44E1}" srcOrd="0" destOrd="0" presId="urn:microsoft.com/office/officeart/2018/2/layout/IconLabelList"/>
    <dgm:cxn modelId="{58A799BB-D170-4DA1-A821-7868C0299E5A}" type="presParOf" srcId="{B1E2678B-3032-4A53-91CE-7ACA733B1BF1}" destId="{57F73BA7-67AB-4625-BF64-DD2FC757FB65}" srcOrd="1" destOrd="0" presId="urn:microsoft.com/office/officeart/2018/2/layout/IconLabelList"/>
    <dgm:cxn modelId="{FB0FB7E9-2D97-4A82-A799-A6943DC4E5B0}" type="presParOf" srcId="{B1E2678B-3032-4A53-91CE-7ACA733B1BF1}" destId="{032561A6-47D4-4C68-9C44-3743873A327E}" srcOrd="2" destOrd="0" presId="urn:microsoft.com/office/officeart/2018/2/layout/IconLabelList"/>
    <dgm:cxn modelId="{C0216094-D264-41F8-9249-59B145E57B88}" type="presParOf" srcId="{EBC977CF-8813-41F7-AF4D-C0AD0A89C1C5}" destId="{E757B05A-0CB9-4500-8D67-58D61FCDDC82}" srcOrd="3" destOrd="0" presId="urn:microsoft.com/office/officeart/2018/2/layout/IconLabelList"/>
    <dgm:cxn modelId="{62E6F575-0AB3-4688-83E5-CACAB0787DEF}" type="presParOf" srcId="{EBC977CF-8813-41F7-AF4D-C0AD0A89C1C5}" destId="{26C09BAF-4ABA-4DA6-8655-00D78A283E56}" srcOrd="4" destOrd="0" presId="urn:microsoft.com/office/officeart/2018/2/layout/IconLabelList"/>
    <dgm:cxn modelId="{D7BE70D4-6F83-4853-892E-E815593F5F5B}" type="presParOf" srcId="{26C09BAF-4ABA-4DA6-8655-00D78A283E56}" destId="{4F4AC0F2-E137-4887-93B9-2BAF325D6B7C}" srcOrd="0" destOrd="0" presId="urn:microsoft.com/office/officeart/2018/2/layout/IconLabelList"/>
    <dgm:cxn modelId="{4A95B681-3FD6-47F0-994E-61D6B57C6A08}" type="presParOf" srcId="{26C09BAF-4ABA-4DA6-8655-00D78A283E56}" destId="{8DEE6E0A-0208-478E-B940-83C029CD5DE4}" srcOrd="1" destOrd="0" presId="urn:microsoft.com/office/officeart/2018/2/layout/IconLabelList"/>
    <dgm:cxn modelId="{14C8A911-56A5-43DC-BA44-0AACC27C81FD}" type="presParOf" srcId="{26C09BAF-4ABA-4DA6-8655-00D78A283E56}" destId="{83EEF6AB-6650-4047-B92D-333ED5DD372B}" srcOrd="2" destOrd="0" presId="urn:microsoft.com/office/officeart/2018/2/layout/IconLabelList"/>
    <dgm:cxn modelId="{79671EC0-913F-4FC2-9BB1-8B8163DB9876}" type="presParOf" srcId="{EBC977CF-8813-41F7-AF4D-C0AD0A89C1C5}" destId="{F76FB79A-9CFD-440C-9EF1-F5DE8902BCC8}" srcOrd="5" destOrd="0" presId="urn:microsoft.com/office/officeart/2018/2/layout/IconLabelList"/>
    <dgm:cxn modelId="{49867D72-7256-4A9C-AA18-8C9A44B095B2}" type="presParOf" srcId="{EBC977CF-8813-41F7-AF4D-C0AD0A89C1C5}" destId="{12D914E6-3EF8-4895-9D9B-BB23A5DE24FC}" srcOrd="6" destOrd="0" presId="urn:microsoft.com/office/officeart/2018/2/layout/IconLabelList"/>
    <dgm:cxn modelId="{4BE96D35-93A6-4F89-9025-5782A1F7F607}" type="presParOf" srcId="{12D914E6-3EF8-4895-9D9B-BB23A5DE24FC}" destId="{27D1AC1E-02D7-4D8D-9D31-594BB8155813}" srcOrd="0" destOrd="0" presId="urn:microsoft.com/office/officeart/2018/2/layout/IconLabelList"/>
    <dgm:cxn modelId="{F1654763-F158-4BB2-8C7E-6A242C95D54F}" type="presParOf" srcId="{12D914E6-3EF8-4895-9D9B-BB23A5DE24FC}" destId="{2773533B-97F3-4CD7-ADED-20E3AA12872E}" srcOrd="1" destOrd="0" presId="urn:microsoft.com/office/officeart/2018/2/layout/IconLabelList"/>
    <dgm:cxn modelId="{C78CEB14-8786-41B1-A959-7BA4FA644E12}" type="presParOf" srcId="{12D914E6-3EF8-4895-9D9B-BB23A5DE24FC}" destId="{B9234612-0BB3-4449-AA05-7939E1829CE3}" srcOrd="2" destOrd="0" presId="urn:microsoft.com/office/officeart/2018/2/layout/IconLabelList"/>
    <dgm:cxn modelId="{04709614-22AB-43DB-8F1A-27B63A2376FC}" type="presParOf" srcId="{EBC977CF-8813-41F7-AF4D-C0AD0A89C1C5}" destId="{9812C467-EEAD-41F8-BF34-B0C68A53C9BC}" srcOrd="7" destOrd="0" presId="urn:microsoft.com/office/officeart/2018/2/layout/IconLabelList"/>
    <dgm:cxn modelId="{CD7A0F27-ABD7-4CDF-BAEB-7A9312ECCDC3}" type="presParOf" srcId="{EBC977CF-8813-41F7-AF4D-C0AD0A89C1C5}" destId="{30F6C963-1BF5-4ACD-BBD3-C225C0A276F5}" srcOrd="8" destOrd="0" presId="urn:microsoft.com/office/officeart/2018/2/layout/IconLabelList"/>
    <dgm:cxn modelId="{3EEC7E0C-7367-4D13-8936-4E89DF2604F2}" type="presParOf" srcId="{30F6C963-1BF5-4ACD-BBD3-C225C0A276F5}" destId="{8A91186A-1A63-4788-8561-C1A447214FFC}" srcOrd="0" destOrd="0" presId="urn:microsoft.com/office/officeart/2018/2/layout/IconLabelList"/>
    <dgm:cxn modelId="{11EE8450-EA3A-49E3-88C2-1E2C87718C09}" type="presParOf" srcId="{30F6C963-1BF5-4ACD-BBD3-C225C0A276F5}" destId="{DFF979D8-F6AC-4F1F-BF6C-2B30EA559B65}" srcOrd="1" destOrd="0" presId="urn:microsoft.com/office/officeart/2018/2/layout/IconLabelList"/>
    <dgm:cxn modelId="{E40188D0-72E9-47ED-AB85-C37FACA957F3}" type="presParOf" srcId="{30F6C963-1BF5-4ACD-BBD3-C225C0A276F5}" destId="{79EC9360-3D76-46F5-9DF0-6E2A7A4303AE}" srcOrd="2" destOrd="0" presId="urn:microsoft.com/office/officeart/2018/2/layout/IconLabelList"/>
    <dgm:cxn modelId="{2257774D-00F9-4257-BF74-1FC81E7BDA14}" type="presParOf" srcId="{EBC977CF-8813-41F7-AF4D-C0AD0A89C1C5}" destId="{0F56FC56-AC14-47F6-9912-70E000F66162}" srcOrd="9" destOrd="0" presId="urn:microsoft.com/office/officeart/2018/2/layout/IconLabelList"/>
    <dgm:cxn modelId="{B3CBF571-D14D-4832-88E7-9D40F58ACFC2}" type="presParOf" srcId="{EBC977CF-8813-41F7-AF4D-C0AD0A89C1C5}" destId="{23CB0B0F-CDA2-4E83-9A6C-70C14A6F8F9F}" srcOrd="10" destOrd="0" presId="urn:microsoft.com/office/officeart/2018/2/layout/IconLabelList"/>
    <dgm:cxn modelId="{B9E27645-E592-478A-9D08-F6A43FA0095E}" type="presParOf" srcId="{23CB0B0F-CDA2-4E83-9A6C-70C14A6F8F9F}" destId="{31F19288-D90F-4F5A-A614-02971AB683B3}" srcOrd="0" destOrd="0" presId="urn:microsoft.com/office/officeart/2018/2/layout/IconLabelList"/>
    <dgm:cxn modelId="{8E484E50-D07F-4BCF-B312-76C3033AFD51}" type="presParOf" srcId="{23CB0B0F-CDA2-4E83-9A6C-70C14A6F8F9F}" destId="{C749076E-528E-43E4-8778-D82B138EEFA3}" srcOrd="1" destOrd="0" presId="urn:microsoft.com/office/officeart/2018/2/layout/IconLabelList"/>
    <dgm:cxn modelId="{660262C0-AC77-4A9A-AE10-FC4D694762CE}" type="presParOf" srcId="{23CB0B0F-CDA2-4E83-9A6C-70C14A6F8F9F}" destId="{B20FB621-A5B1-406E-98C0-1D5C0D526F4F}"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9FCA57-B2F4-43AA-BA84-D02DA1F5E805}">
      <dsp:nvSpPr>
        <dsp:cNvPr id="0" name=""/>
        <dsp:cNvSpPr/>
      </dsp:nvSpPr>
      <dsp:spPr>
        <a:xfrm>
          <a:off x="560440" y="576098"/>
          <a:ext cx="877205" cy="8772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EECDD4-794D-4730-A07F-3E75F8FABE0A}">
      <dsp:nvSpPr>
        <dsp:cNvPr id="0" name=""/>
        <dsp:cNvSpPr/>
      </dsp:nvSpPr>
      <dsp:spPr>
        <a:xfrm>
          <a:off x="24370" y="1782891"/>
          <a:ext cx="194934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Mesocosms simulate complex ecosystems in a controlled environment.</a:t>
          </a:r>
        </a:p>
      </dsp:txBody>
      <dsp:txXfrm>
        <a:off x="24370" y="1782891"/>
        <a:ext cx="1949345" cy="720000"/>
      </dsp:txXfrm>
    </dsp:sp>
    <dsp:sp modelId="{4204FEF8-EC8D-4C06-93A3-D1FDB88C44E1}">
      <dsp:nvSpPr>
        <dsp:cNvPr id="0" name=""/>
        <dsp:cNvSpPr/>
      </dsp:nvSpPr>
      <dsp:spPr>
        <a:xfrm>
          <a:off x="2850921" y="576098"/>
          <a:ext cx="877205" cy="8772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2561A6-47D4-4C68-9C44-3743873A327E}">
      <dsp:nvSpPr>
        <dsp:cNvPr id="0" name=""/>
        <dsp:cNvSpPr/>
      </dsp:nvSpPr>
      <dsp:spPr>
        <a:xfrm>
          <a:off x="2314851" y="1782891"/>
          <a:ext cx="194934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Provide insights into how environmental stressors affect ecosystems.</a:t>
          </a:r>
        </a:p>
      </dsp:txBody>
      <dsp:txXfrm>
        <a:off x="2314851" y="1782891"/>
        <a:ext cx="1949345" cy="720000"/>
      </dsp:txXfrm>
    </dsp:sp>
    <dsp:sp modelId="{4F4AC0F2-E137-4887-93B9-2BAF325D6B7C}">
      <dsp:nvSpPr>
        <dsp:cNvPr id="0" name=""/>
        <dsp:cNvSpPr/>
      </dsp:nvSpPr>
      <dsp:spPr>
        <a:xfrm>
          <a:off x="5141401" y="576098"/>
          <a:ext cx="877205" cy="8772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EEF6AB-6650-4047-B92D-333ED5DD372B}">
      <dsp:nvSpPr>
        <dsp:cNvPr id="0" name=""/>
        <dsp:cNvSpPr/>
      </dsp:nvSpPr>
      <dsp:spPr>
        <a:xfrm>
          <a:off x="4605332" y="1782891"/>
          <a:ext cx="194934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Teach us about the relationships between organisms and their environment.</a:t>
          </a:r>
        </a:p>
      </dsp:txBody>
      <dsp:txXfrm>
        <a:off x="4605332" y="1782891"/>
        <a:ext cx="1949345" cy="720000"/>
      </dsp:txXfrm>
    </dsp:sp>
    <dsp:sp modelId="{27D1AC1E-02D7-4D8D-9D31-594BB8155813}">
      <dsp:nvSpPr>
        <dsp:cNvPr id="0" name=""/>
        <dsp:cNvSpPr/>
      </dsp:nvSpPr>
      <dsp:spPr>
        <a:xfrm>
          <a:off x="560440" y="2990227"/>
          <a:ext cx="877205" cy="8772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234612-0BB3-4449-AA05-7939E1829CE3}">
      <dsp:nvSpPr>
        <dsp:cNvPr id="0" name=""/>
        <dsp:cNvSpPr/>
      </dsp:nvSpPr>
      <dsp:spPr>
        <a:xfrm>
          <a:off x="24370" y="4197020"/>
          <a:ext cx="194934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Cost-effective and practical alternative to studying ecosystems in the field.</a:t>
          </a:r>
        </a:p>
      </dsp:txBody>
      <dsp:txXfrm>
        <a:off x="24370" y="4197020"/>
        <a:ext cx="1949345" cy="720000"/>
      </dsp:txXfrm>
    </dsp:sp>
    <dsp:sp modelId="{8A91186A-1A63-4788-8561-C1A447214FFC}">
      <dsp:nvSpPr>
        <dsp:cNvPr id="0" name=""/>
        <dsp:cNvSpPr/>
      </dsp:nvSpPr>
      <dsp:spPr>
        <a:xfrm>
          <a:off x="2850921" y="2990227"/>
          <a:ext cx="877205" cy="87720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EC9360-3D76-46F5-9DF0-6E2A7A4303AE}">
      <dsp:nvSpPr>
        <dsp:cNvPr id="0" name=""/>
        <dsp:cNvSpPr/>
      </dsp:nvSpPr>
      <dsp:spPr>
        <a:xfrm>
          <a:off x="2314851" y="4197020"/>
          <a:ext cx="194934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Allow for mitigation measures to be put in place before potential disasters occur.</a:t>
          </a:r>
        </a:p>
      </dsp:txBody>
      <dsp:txXfrm>
        <a:off x="2314851" y="4197020"/>
        <a:ext cx="1949345" cy="720000"/>
      </dsp:txXfrm>
    </dsp:sp>
    <dsp:sp modelId="{31F19288-D90F-4F5A-A614-02971AB683B3}">
      <dsp:nvSpPr>
        <dsp:cNvPr id="0" name=""/>
        <dsp:cNvSpPr/>
      </dsp:nvSpPr>
      <dsp:spPr>
        <a:xfrm>
          <a:off x="5141401" y="2990227"/>
          <a:ext cx="877205" cy="87720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0FB621-A5B1-406E-98C0-1D5C0D526F4F}">
      <dsp:nvSpPr>
        <dsp:cNvPr id="0" name=""/>
        <dsp:cNvSpPr/>
      </dsp:nvSpPr>
      <dsp:spPr>
        <a:xfrm>
          <a:off x="4605332" y="4197020"/>
          <a:ext cx="194934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Essential tools in the study of ecology, conservation, and environmental science.</a:t>
          </a:r>
        </a:p>
      </dsp:txBody>
      <dsp:txXfrm>
        <a:off x="4605332" y="4197020"/>
        <a:ext cx="1949345"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5/3/2023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40615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dirty="0"/>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684471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dirty="0"/>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721012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dirty="0"/>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135475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dirty="0"/>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523207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dirty="0"/>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394545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5C6B4A9-1611-4792-9094-5F34BCA07E0B}" type="datetimeFigureOut">
              <a:rPr lang="en-US" dirty="0"/>
              <a:t>5/3/2023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31369813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dirty="0"/>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97740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77438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36559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EB712588-04B1-427B-82EE-E8DB90309F08}" type="datetimeFigureOut">
              <a:rPr lang="en-US" dirty="0"/>
              <a:t>5/3/2023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extLst>
      <p:ext uri="{BB962C8B-B14F-4D97-AF65-F5344CB8AC3E}">
        <p14:creationId xmlns:p14="http://schemas.microsoft.com/office/powerpoint/2010/main" val="1599343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5/3/2023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75287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5/3/2023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78850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29437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dirty="0"/>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5/3/2023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770216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35330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5/3/2023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829297770"/>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dealingwithib.wordpress.com/mesocosm/" TargetMode="External"/><Relationship Id="rId2" Type="http://schemas.openxmlformats.org/officeDocument/2006/relationships/hyperlink" Target="https://www.canadianschool.it/news/?pid=8&amp;nid=2&amp;storyid=17" TargetMode="External"/><Relationship Id="rId1" Type="http://schemas.openxmlformats.org/officeDocument/2006/relationships/slideLayout" Target="../slideLayouts/slideLayout2.xml"/><Relationship Id="rId4" Type="http://schemas.openxmlformats.org/officeDocument/2006/relationships/hyperlink" Target="https://www.epa.govt.nz/community-involvement/science-corner/mesocosms/"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ib.bioninja.com.au/standard-level/topic-4-ecology/41-species-communities-and/mesocosms.html" TargetMode="External"/><Relationship Id="rId2" Type="http://schemas.openxmlformats.org/officeDocument/2006/relationships/hyperlink" Target="https://lhicks2015.weebly.com/design-process.html" TargetMode="External"/><Relationship Id="rId1" Type="http://schemas.openxmlformats.org/officeDocument/2006/relationships/slideLayout" Target="../slideLayouts/slideLayout2.xml"/><Relationship Id="rId4" Type="http://schemas.openxmlformats.org/officeDocument/2006/relationships/hyperlink" Target="https://mesocosm.org/about/what-is-a-mesocosm/"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dearpersonreadingthis.blogspot.com/2013_01_01_archive.html" TargetMode="External"/><Relationship Id="rId7" Type="http://schemas.openxmlformats.org/officeDocument/2006/relationships/hyperlink" Target="http://www.pngall.com/jar-png" TargetMode="Externa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www.pngall.com/tape-png" TargetMode="External"/><Relationship Id="rId4" Type="http://schemas.openxmlformats.org/officeDocument/2006/relationships/image" Target="../media/image5.png"/><Relationship Id="rId9" Type="http://schemas.openxmlformats.org/officeDocument/2006/relationships/hyperlink" Target="http://www.pngall.com/seed-png"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Sunlight against water reflection">
            <a:extLst>
              <a:ext uri="{FF2B5EF4-FFF2-40B4-BE49-F238E27FC236}">
                <a16:creationId xmlns:a16="http://schemas.microsoft.com/office/drawing/2014/main" id="{582210CD-A275-8DB7-504E-5CD85D0E5928}"/>
              </a:ext>
            </a:extLst>
          </p:cNvPr>
          <p:cNvPicPr>
            <a:picLocks noChangeAspect="1"/>
          </p:cNvPicPr>
          <p:nvPr/>
        </p:nvPicPr>
        <p:blipFill rotWithShape="1">
          <a:blip r:embed="rId2"/>
          <a:srcRect l="18848" r="10535" b="2189"/>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p:cNvSpPr>
            <a:spLocks noGrp="1"/>
          </p:cNvSpPr>
          <p:nvPr>
            <p:ph type="ctrTitle"/>
          </p:nvPr>
        </p:nvSpPr>
        <p:spPr>
          <a:xfrm>
            <a:off x="668867" y="1678666"/>
            <a:ext cx="4088190" cy="2369093"/>
          </a:xfrm>
        </p:spPr>
        <p:txBody>
          <a:bodyPr>
            <a:normAutofit/>
          </a:bodyPr>
          <a:lstStyle/>
          <a:p>
            <a:r>
              <a:rPr lang="en-US" sz="4800"/>
              <a:t>Sunlight’s Effect on an Ecosystem</a:t>
            </a:r>
          </a:p>
        </p:txBody>
      </p:sp>
      <p:sp>
        <p:nvSpPr>
          <p:cNvPr id="3" name="Subtitle 2"/>
          <p:cNvSpPr>
            <a:spLocks noGrp="1"/>
          </p:cNvSpPr>
          <p:nvPr>
            <p:ph type="subTitle" idx="1"/>
          </p:nvPr>
        </p:nvSpPr>
        <p:spPr>
          <a:xfrm>
            <a:off x="677335" y="4050831"/>
            <a:ext cx="4079721" cy="1096901"/>
          </a:xfrm>
        </p:spPr>
        <p:txBody>
          <a:bodyPr>
            <a:normAutofit/>
          </a:bodyPr>
          <a:lstStyle/>
          <a:p>
            <a:r>
              <a:rPr lang="en-US" sz="1600"/>
              <a:t>Ebraheem Khalife, Julian Nouheid, Antony Moukheiber </a:t>
            </a:r>
          </a:p>
        </p:txBody>
      </p:sp>
      <p:cxnSp>
        <p:nvCxnSpPr>
          <p:cNvPr id="40" name="Straight Connector 9">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11">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2"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94979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565C35A-C6FA-4269-822E-6DB5B9C488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F8BBEF76-F066-4551-8A87-AAFD9969E5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97E701E2-9884-4313-A922-224D075A7C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32C9DF5B-371A-4170-9F46-B6EE7EF02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00EAEF78-4C36-4EC9-855A-C27427C36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5E397A22-38A0-4816-926B-740F8E189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A4756C8A-87DB-494D-999F-E6C0EB0BDA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FB60A164-1613-43A9-A23E-870E89DD90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CA0CF5DE-8A99-4138-A0F0-C84DA0C73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B41D911B-1F2A-43C3-BDE4-77A1F3D85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A429A86E-CFC2-4521-9A58-DF4BF96D95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3" name="Rectangle 22">
            <a:extLst>
              <a:ext uri="{FF2B5EF4-FFF2-40B4-BE49-F238E27FC236}">
                <a16:creationId xmlns:a16="http://schemas.microsoft.com/office/drawing/2014/main" id="{41DC778F-EF1A-4C1B-B1AD-BA37A74E5D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45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613FCDB4-670C-4568-96EE-093382A9E6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EA765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Text&#10;&#10;Description automatically generated">
            <a:extLst>
              <a:ext uri="{FF2B5EF4-FFF2-40B4-BE49-F238E27FC236}">
                <a16:creationId xmlns:a16="http://schemas.microsoft.com/office/drawing/2014/main" id="{5F5A81E2-D3AC-6CF7-875F-67B3CCCAA070}"/>
              </a:ext>
            </a:extLst>
          </p:cNvPr>
          <p:cNvPicPr>
            <a:picLocks noChangeAspect="1"/>
          </p:cNvPicPr>
          <p:nvPr/>
        </p:nvPicPr>
        <p:blipFill rotWithShape="1">
          <a:blip r:embed="rId2"/>
          <a:srcRect r="1" b="18262"/>
          <a:stretch/>
        </p:blipFill>
        <p:spPr>
          <a:xfrm>
            <a:off x="643467" y="643467"/>
            <a:ext cx="10905066" cy="5571066"/>
          </a:xfrm>
          <a:prstGeom prst="rect">
            <a:avLst/>
          </a:prstGeom>
        </p:spPr>
      </p:pic>
    </p:spTree>
    <p:extLst>
      <p:ext uri="{BB962C8B-B14F-4D97-AF65-F5344CB8AC3E}">
        <p14:creationId xmlns:p14="http://schemas.microsoft.com/office/powerpoint/2010/main" val="1242551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62" name="Straight Connector 61">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4"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5"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6" name="Isosceles Triangle 65">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67"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8"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9"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70" name="Isosceles Triangle 69">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1" name="Isosceles Triangle 70">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73" name="Rectangle 72">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76" name="Straight Connector 75">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7"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Isosceles Triangle 78">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2"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3" name="Isosceles Triangle 82">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4" name="Isosceles Triangle 83">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86" name="Rectangle 85">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Graphical user interface, text, email&#10;&#10;Description automatically generated">
            <a:extLst>
              <a:ext uri="{FF2B5EF4-FFF2-40B4-BE49-F238E27FC236}">
                <a16:creationId xmlns:a16="http://schemas.microsoft.com/office/drawing/2014/main" id="{C5A81B26-2F61-09C0-A3DA-B2F9B8CF4E22}"/>
              </a:ext>
            </a:extLst>
          </p:cNvPr>
          <p:cNvPicPr>
            <a:picLocks noChangeAspect="1"/>
          </p:cNvPicPr>
          <p:nvPr/>
        </p:nvPicPr>
        <p:blipFill rotWithShape="1">
          <a:blip r:embed="rId2"/>
          <a:srcRect r="1" b="17288"/>
          <a:stretch/>
        </p:blipFill>
        <p:spPr>
          <a:xfrm>
            <a:off x="568452" y="571500"/>
            <a:ext cx="11055096" cy="5715000"/>
          </a:xfrm>
          <a:prstGeom prst="rect">
            <a:avLst/>
          </a:prstGeom>
        </p:spPr>
      </p:pic>
    </p:spTree>
    <p:extLst>
      <p:ext uri="{BB962C8B-B14F-4D97-AF65-F5344CB8AC3E}">
        <p14:creationId xmlns:p14="http://schemas.microsoft.com/office/powerpoint/2010/main" val="1237188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59826" y="307675"/>
            <a:ext cx="6424440" cy="1320800"/>
          </a:xfrm>
        </p:spPr>
        <p:txBody>
          <a:bodyPr>
            <a:normAutofit/>
          </a:bodyPr>
          <a:lstStyle/>
          <a:p>
            <a:r>
              <a:rPr lang="en-US" dirty="0"/>
              <a:t>Conclusion</a:t>
            </a:r>
          </a:p>
        </p:txBody>
      </p:sp>
      <p:pic>
        <p:nvPicPr>
          <p:cNvPr id="5" name="Picture 4" descr="Plant growing in a concrete crack">
            <a:extLst>
              <a:ext uri="{FF2B5EF4-FFF2-40B4-BE49-F238E27FC236}">
                <a16:creationId xmlns:a16="http://schemas.microsoft.com/office/drawing/2014/main" id="{DC243DF7-30D4-9585-67D1-358D8F7B1ACE}"/>
              </a:ext>
            </a:extLst>
          </p:cNvPr>
          <p:cNvPicPr>
            <a:picLocks noChangeAspect="1"/>
          </p:cNvPicPr>
          <p:nvPr/>
        </p:nvPicPr>
        <p:blipFill rotWithShape="1">
          <a:blip r:embed="rId2"/>
          <a:srcRect l="31889" t="9092" r="43988" b="-8"/>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9" name="Isosceles Triangle 8">
            <a:extLst>
              <a:ext uri="{FF2B5EF4-FFF2-40B4-BE49-F238E27FC236}">
                <a16:creationId xmlns:a16="http://schemas.microsoft.com/office/drawing/2014/main" id="{EB6743CF-E74B-4A3C-A785-599069DB8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5" name="Content Placeholder 2">
            <a:extLst>
              <a:ext uri="{FF2B5EF4-FFF2-40B4-BE49-F238E27FC236}">
                <a16:creationId xmlns:a16="http://schemas.microsoft.com/office/drawing/2014/main" id="{445DB557-B1D1-3A90-AE49-561BBEF04924}"/>
              </a:ext>
            </a:extLst>
          </p:cNvPr>
          <p:cNvGraphicFramePr>
            <a:graphicFrameLocks noGrp="1"/>
          </p:cNvGraphicFramePr>
          <p:nvPr>
            <p:ph idx="1"/>
            <p:extLst>
              <p:ext uri="{D42A27DB-BD31-4B8C-83A1-F6EECF244321}">
                <p14:modId xmlns:p14="http://schemas.microsoft.com/office/powerpoint/2010/main" val="639018186"/>
              </p:ext>
            </p:extLst>
          </p:nvPr>
        </p:nvGraphicFramePr>
        <p:xfrm>
          <a:off x="2528468" y="1061452"/>
          <a:ext cx="6579048" cy="54931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73459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6734" y="609600"/>
            <a:ext cx="3737268" cy="1320800"/>
          </a:xfrm>
        </p:spPr>
        <p:txBody>
          <a:bodyPr>
            <a:normAutofit/>
          </a:bodyPr>
          <a:lstStyle/>
          <a:p>
            <a:r>
              <a:rPr lang="en-US" dirty="0"/>
              <a:t>Application</a:t>
            </a:r>
          </a:p>
        </p:txBody>
      </p:sp>
      <p:sp>
        <p:nvSpPr>
          <p:cNvPr id="3" name="Content Placeholder 2"/>
          <p:cNvSpPr>
            <a:spLocks noGrp="1"/>
          </p:cNvSpPr>
          <p:nvPr>
            <p:ph idx="1"/>
          </p:nvPr>
        </p:nvSpPr>
        <p:spPr>
          <a:xfrm>
            <a:off x="5187476" y="1431720"/>
            <a:ext cx="4439917" cy="4234164"/>
          </a:xfrm>
        </p:spPr>
        <p:txBody>
          <a:bodyPr vert="horz" lIns="91440" tIns="45720" rIns="91440" bIns="45720" rtlCol="0" anchor="t">
            <a:normAutofit fontScale="92500" lnSpcReduction="10000"/>
          </a:bodyPr>
          <a:lstStyle/>
          <a:p>
            <a:pPr algn="just"/>
            <a:r>
              <a:rPr lang="en-US" sz="2400" dirty="0" err="1">
                <a:solidFill>
                  <a:srgbClr val="90C226"/>
                </a:solidFill>
              </a:rPr>
              <a:t>Mesocosms</a:t>
            </a:r>
            <a:r>
              <a:rPr lang="en-US" sz="2400" dirty="0">
                <a:solidFill>
                  <a:srgbClr val="90C226"/>
                </a:solidFill>
              </a:rPr>
              <a:t> can be used to study the effects of climate change, water quality, conservation biology, and agriculture. They can be used to simulate the effects of climate change on ecosystems, monitor water quality, reduce pollution, and protect endangered species. They can also be used to study agricultural practices and soil health and biodiversity.</a:t>
            </a:r>
          </a:p>
        </p:txBody>
      </p:sp>
      <p:pic>
        <p:nvPicPr>
          <p:cNvPr id="5" name="Picture 4" descr="A growing plant">
            <a:extLst>
              <a:ext uri="{FF2B5EF4-FFF2-40B4-BE49-F238E27FC236}">
                <a16:creationId xmlns:a16="http://schemas.microsoft.com/office/drawing/2014/main" id="{A69F902A-3EFA-0513-3A11-DEF0AA011E03}"/>
              </a:ext>
            </a:extLst>
          </p:cNvPr>
          <p:cNvPicPr>
            <a:picLocks noChangeAspect="1"/>
          </p:cNvPicPr>
          <p:nvPr/>
        </p:nvPicPr>
        <p:blipFill rotWithShape="1">
          <a:blip r:embed="rId2"/>
          <a:srcRect l="26722" r="20803" b="-10"/>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9" name="Isosceles Triangle 8">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944933096"/>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EA39187-0197-4C1D-BE4A-06B353C7B2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9E0FD730-D6BC-440A-89CF-7AA0C22C2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1382DE6-64CB-4577-89E8-47941290A9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3ABD17EF-A676-4770-A8C8-E83BA0230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380D4582-A9DE-4A6E-8537-EFC4F860C3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D66B8CF3-0959-4E8D-8F3A-AF62F21D9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97D4D559-2783-4E84-BB73-7F51D0235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8834FE36-E841-40B5-9465-1CFC99ED5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1A4197A1-AE79-4DC1-9E3A-845B40BA8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26F6688-CBD0-42EE-9B90-25100FE89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EF23F9BB-FC2E-48BA-8E63-A4436C28DA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6EB6E5B2-59E9-D3E4-EF53-DFA397E18A29}"/>
              </a:ext>
            </a:extLst>
          </p:cNvPr>
          <p:cNvSpPr>
            <a:spLocks noGrp="1"/>
          </p:cNvSpPr>
          <p:nvPr>
            <p:ph type="title"/>
          </p:nvPr>
        </p:nvSpPr>
        <p:spPr>
          <a:xfrm>
            <a:off x="609601" y="4385066"/>
            <a:ext cx="10923638" cy="1317643"/>
          </a:xfrm>
        </p:spPr>
        <p:txBody>
          <a:bodyPr vert="horz" lIns="91440" tIns="45720" rIns="91440" bIns="45720" rtlCol="0" anchor="b">
            <a:normAutofit/>
          </a:bodyPr>
          <a:lstStyle/>
          <a:p>
            <a:r>
              <a:rPr lang="en-US" sz="5400"/>
              <a:t>Images </a:t>
            </a:r>
          </a:p>
        </p:txBody>
      </p:sp>
      <p:sp>
        <p:nvSpPr>
          <p:cNvPr id="22" name="Rectangle 21">
            <a:extLst>
              <a:ext uri="{FF2B5EF4-FFF2-40B4-BE49-F238E27FC236}">
                <a16:creationId xmlns:a16="http://schemas.microsoft.com/office/drawing/2014/main" id="{4F71A406-3CB7-4E4D-B434-24E6AA4F3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1772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5" name="Picture 5" descr="A picture containing cup, indoor, blender, pickle&#10;&#10;Description automatically generated">
            <a:extLst>
              <a:ext uri="{FF2B5EF4-FFF2-40B4-BE49-F238E27FC236}">
                <a16:creationId xmlns:a16="http://schemas.microsoft.com/office/drawing/2014/main" id="{772FA745-2E47-B279-AF1E-D427E5259B47}"/>
              </a:ext>
            </a:extLst>
          </p:cNvPr>
          <p:cNvPicPr>
            <a:picLocks noChangeAspect="1"/>
          </p:cNvPicPr>
          <p:nvPr/>
        </p:nvPicPr>
        <p:blipFill rotWithShape="1">
          <a:blip r:embed="rId2"/>
          <a:srcRect l="10082" r="6742" b="-1"/>
          <a:stretch/>
        </p:blipFill>
        <p:spPr>
          <a:xfrm>
            <a:off x="20" y="3"/>
            <a:ext cx="6050260" cy="4091667"/>
          </a:xfrm>
          <a:prstGeom prst="rect">
            <a:avLst/>
          </a:prstGeom>
        </p:spPr>
      </p:pic>
      <p:pic>
        <p:nvPicPr>
          <p:cNvPr id="4" name="Picture 4" descr="A picture containing cup, indoor, ice, clear&#10;&#10;Description automatically generated">
            <a:extLst>
              <a:ext uri="{FF2B5EF4-FFF2-40B4-BE49-F238E27FC236}">
                <a16:creationId xmlns:a16="http://schemas.microsoft.com/office/drawing/2014/main" id="{33322462-3D9E-7047-1721-928F9A8F9F7F}"/>
              </a:ext>
            </a:extLst>
          </p:cNvPr>
          <p:cNvPicPr>
            <a:picLocks noGrp="1" noChangeAspect="1"/>
          </p:cNvPicPr>
          <p:nvPr>
            <p:ph idx="1"/>
          </p:nvPr>
        </p:nvPicPr>
        <p:blipFill rotWithShape="1">
          <a:blip r:embed="rId3"/>
          <a:srcRect l="11844" r="4993" b="-1"/>
          <a:stretch/>
        </p:blipFill>
        <p:spPr>
          <a:xfrm>
            <a:off x="6141719" y="-683"/>
            <a:ext cx="6050280" cy="4092348"/>
          </a:xfrm>
          <a:prstGeom prst="rect">
            <a:avLst/>
          </a:prstGeom>
        </p:spPr>
      </p:pic>
    </p:spTree>
    <p:extLst>
      <p:ext uri="{BB962C8B-B14F-4D97-AF65-F5344CB8AC3E}">
        <p14:creationId xmlns:p14="http://schemas.microsoft.com/office/powerpoint/2010/main" val="815467468"/>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beverage, dirty&#10;&#10;Description automatically generated">
            <a:extLst>
              <a:ext uri="{FF2B5EF4-FFF2-40B4-BE49-F238E27FC236}">
                <a16:creationId xmlns:a16="http://schemas.microsoft.com/office/drawing/2014/main" id="{7B6E6AAF-B25B-0D42-1DEB-66AD15C9C564}"/>
              </a:ext>
            </a:extLst>
          </p:cNvPr>
          <p:cNvPicPr>
            <a:picLocks noGrp="1" noChangeAspect="1"/>
          </p:cNvPicPr>
          <p:nvPr>
            <p:ph idx="1"/>
          </p:nvPr>
        </p:nvPicPr>
        <p:blipFill rotWithShape="1">
          <a:blip r:embed="rId2"/>
          <a:srcRect t="39724" r="-1" b="21504"/>
          <a:stretch/>
        </p:blipFill>
        <p:spPr>
          <a:xfrm>
            <a:off x="568452" y="571500"/>
            <a:ext cx="11055096" cy="5715000"/>
          </a:xfrm>
          <a:prstGeom prst="rect">
            <a:avLst/>
          </a:prstGeom>
        </p:spPr>
      </p:pic>
    </p:spTree>
    <p:extLst>
      <p:ext uri="{BB962C8B-B14F-4D97-AF65-F5344CB8AC3E}">
        <p14:creationId xmlns:p14="http://schemas.microsoft.com/office/powerpoint/2010/main" val="4107767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72" name="Rectangle 271">
            <a:extLst>
              <a:ext uri="{FF2B5EF4-FFF2-40B4-BE49-F238E27FC236}">
                <a16:creationId xmlns:a16="http://schemas.microsoft.com/office/drawing/2014/main" id="{86C16C40-7C29-4ACC-B851-7E08E459B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4" name="Group 273">
            <a:extLst>
              <a:ext uri="{FF2B5EF4-FFF2-40B4-BE49-F238E27FC236}">
                <a16:creationId xmlns:a16="http://schemas.microsoft.com/office/drawing/2014/main" id="{CDD733AE-DD5E-4C77-8BCD-72BF12A06B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75" name="Straight Connector 274">
              <a:extLst>
                <a:ext uri="{FF2B5EF4-FFF2-40B4-BE49-F238E27FC236}">
                  <a16:creationId xmlns:a16="http://schemas.microsoft.com/office/drawing/2014/main" id="{51DE90A4-932E-4370-BA07-30F43254C0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6" name="Straight Connector 275">
              <a:extLst>
                <a:ext uri="{FF2B5EF4-FFF2-40B4-BE49-F238E27FC236}">
                  <a16:creationId xmlns:a16="http://schemas.microsoft.com/office/drawing/2014/main" id="{6A19CA4A-B208-452A-8BE4-BC6940D33D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sp>
          <p:nvSpPr>
            <p:cNvPr id="277" name="Rectangle 23">
              <a:extLst>
                <a:ext uri="{FF2B5EF4-FFF2-40B4-BE49-F238E27FC236}">
                  <a16:creationId xmlns:a16="http://schemas.microsoft.com/office/drawing/2014/main" id="{B74F8D3E-E618-4DE3-A0CC-B4904BB5D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8" name="Rectangle 25">
              <a:extLst>
                <a:ext uri="{FF2B5EF4-FFF2-40B4-BE49-F238E27FC236}">
                  <a16:creationId xmlns:a16="http://schemas.microsoft.com/office/drawing/2014/main" id="{299DA406-C54B-4E31-867D-FAF8DCE704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9" name="Isosceles Triangle 278">
              <a:extLst>
                <a:ext uri="{FF2B5EF4-FFF2-40B4-BE49-F238E27FC236}">
                  <a16:creationId xmlns:a16="http://schemas.microsoft.com/office/drawing/2014/main" id="{A1E16883-5140-47C4-A9AD-AD6598AC3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0" name="Rectangle 27">
              <a:extLst>
                <a:ext uri="{FF2B5EF4-FFF2-40B4-BE49-F238E27FC236}">
                  <a16:creationId xmlns:a16="http://schemas.microsoft.com/office/drawing/2014/main" id="{4CD848DC-8A2A-4093-9BDD-7AF4B6A27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1" name="Rectangle 28">
              <a:extLst>
                <a:ext uri="{FF2B5EF4-FFF2-40B4-BE49-F238E27FC236}">
                  <a16:creationId xmlns:a16="http://schemas.microsoft.com/office/drawing/2014/main" id="{34635A4D-E9CE-4B78-912A-479EA451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2" name="Rectangle 29">
              <a:extLst>
                <a:ext uri="{FF2B5EF4-FFF2-40B4-BE49-F238E27FC236}">
                  <a16:creationId xmlns:a16="http://schemas.microsoft.com/office/drawing/2014/main" id="{D663A5EE-5581-44F3-8F98-688755F63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3" name="Isosceles Triangle 282">
              <a:extLst>
                <a:ext uri="{FF2B5EF4-FFF2-40B4-BE49-F238E27FC236}">
                  <a16:creationId xmlns:a16="http://schemas.microsoft.com/office/drawing/2014/main" id="{B1E84E6A-F5AE-4F4D-98F2-82FE4FCC26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4" name="Isosceles Triangle 283">
              <a:extLst>
                <a:ext uri="{FF2B5EF4-FFF2-40B4-BE49-F238E27FC236}">
                  <a16:creationId xmlns:a16="http://schemas.microsoft.com/office/drawing/2014/main" id="{DDE7DDC9-17D4-4686-833D-48F8733B4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677334" y="609600"/>
            <a:ext cx="8596668" cy="1320800"/>
          </a:xfrm>
        </p:spPr>
        <p:txBody>
          <a:bodyPr>
            <a:normAutofit/>
          </a:bodyPr>
          <a:lstStyle/>
          <a:p>
            <a:r>
              <a:rPr lang="en-US" dirty="0"/>
              <a:t>Bibliography:</a:t>
            </a:r>
          </a:p>
        </p:txBody>
      </p:sp>
      <p:sp>
        <p:nvSpPr>
          <p:cNvPr id="267" name="Content Placeholder 266">
            <a:extLst>
              <a:ext uri="{FF2B5EF4-FFF2-40B4-BE49-F238E27FC236}">
                <a16:creationId xmlns:a16="http://schemas.microsoft.com/office/drawing/2014/main" id="{335CA37C-140E-4D54-71D2-CF21D99D8496}"/>
              </a:ext>
            </a:extLst>
          </p:cNvPr>
          <p:cNvSpPr>
            <a:spLocks noGrp="1"/>
          </p:cNvSpPr>
          <p:nvPr>
            <p:ph idx="1"/>
          </p:nvPr>
        </p:nvSpPr>
        <p:spPr>
          <a:xfrm>
            <a:off x="677334" y="1513608"/>
            <a:ext cx="9143007" cy="4527754"/>
          </a:xfrm>
        </p:spPr>
        <p:txBody>
          <a:bodyPr vert="horz" lIns="91440" tIns="45720" rIns="91440" bIns="45720" rtlCol="0">
            <a:normAutofit fontScale="92500"/>
          </a:bodyPr>
          <a:lstStyle/>
          <a:p>
            <a:pPr>
              <a:spcBef>
                <a:spcPts val="0"/>
              </a:spcBef>
              <a:buChar char="•"/>
            </a:pPr>
            <a:r>
              <a:rPr lang="en-US" sz="2400" dirty="0">
                <a:latin typeface="Arial"/>
                <a:cs typeface="Arial"/>
              </a:rPr>
              <a:t>Canadianschool.it. “What Is a Mesocosm?” Canadian School of Milan, 2016, </a:t>
            </a:r>
            <a:r>
              <a:rPr lang="en-US" sz="2400" u="sng" dirty="0">
                <a:latin typeface="Arial"/>
                <a:cs typeface="Arial"/>
                <a:hlinkClick r:id="rId2"/>
              </a:rPr>
              <a:t>https://www.canadianschool.it/news/?pid=8&amp;nid=2&amp;storyid=17</a:t>
            </a:r>
            <a:r>
              <a:rPr lang="en-US" sz="2400" dirty="0">
                <a:latin typeface="Arial"/>
                <a:cs typeface="Arial"/>
              </a:rPr>
              <a:t>. Accessed 16 April 2023.</a:t>
            </a:r>
          </a:p>
          <a:p>
            <a:pPr>
              <a:spcBef>
                <a:spcPts val="0"/>
              </a:spcBef>
              <a:buChar char="•"/>
            </a:pPr>
            <a:endParaRPr lang="en-US" sz="2400">
              <a:latin typeface="Arial"/>
              <a:cs typeface="Arial"/>
            </a:endParaRPr>
          </a:p>
          <a:p>
            <a:pPr>
              <a:spcBef>
                <a:spcPts val="0"/>
              </a:spcBef>
              <a:buChar char="•"/>
            </a:pPr>
            <a:r>
              <a:rPr lang="en-US" sz="2400" dirty="0">
                <a:latin typeface="Arial"/>
                <a:cs typeface="Arial"/>
              </a:rPr>
              <a:t>Dealingwithib.wordpress.com. “Mesocosm.” Dealing with IB, 2015, </a:t>
            </a:r>
            <a:r>
              <a:rPr lang="en-US" sz="2400" u="sng" dirty="0">
                <a:latin typeface="Arial"/>
                <a:cs typeface="Arial"/>
                <a:hlinkClick r:id="rId3"/>
              </a:rPr>
              <a:t>https://dealingwithib.wordpress.com/mesocosm</a:t>
            </a:r>
            <a:r>
              <a:rPr lang="en-US" sz="2400" dirty="0">
                <a:latin typeface="Arial"/>
                <a:cs typeface="Arial"/>
              </a:rPr>
              <a:t>/. Accessed 16 April 2023.</a:t>
            </a:r>
          </a:p>
          <a:p>
            <a:pPr>
              <a:spcBef>
                <a:spcPts val="0"/>
              </a:spcBef>
              <a:buChar char="•"/>
            </a:pPr>
            <a:endParaRPr lang="en-US" sz="2400">
              <a:latin typeface="Arial"/>
              <a:cs typeface="Arial"/>
            </a:endParaRPr>
          </a:p>
          <a:p>
            <a:pPr>
              <a:spcBef>
                <a:spcPts val="0"/>
              </a:spcBef>
              <a:buChar char="•"/>
            </a:pPr>
            <a:r>
              <a:rPr lang="en-US" sz="2400" dirty="0">
                <a:latin typeface="Arial"/>
                <a:cs typeface="Arial"/>
              </a:rPr>
              <a:t>Environmental Protection Authority. “Mesocosms.” Environmental Protection Authority, New Zealand Government, 19 Oct. 2017, </a:t>
            </a:r>
            <a:r>
              <a:rPr lang="en-US" sz="2400" u="sng" dirty="0">
                <a:latin typeface="Arial"/>
                <a:cs typeface="Arial"/>
                <a:hlinkClick r:id="rId4"/>
              </a:rPr>
              <a:t>https://www.epa.govt.nz/community-involvement/science-corner/mesocosms</a:t>
            </a:r>
            <a:r>
              <a:rPr lang="en-US" sz="2400" dirty="0">
                <a:latin typeface="Arial"/>
                <a:cs typeface="Arial"/>
              </a:rPr>
              <a:t>/. Accessed 16 April 2023.</a:t>
            </a:r>
          </a:p>
          <a:p>
            <a:endParaRPr lang="en-US" sz="2400" dirty="0"/>
          </a:p>
        </p:txBody>
      </p:sp>
    </p:spTree>
    <p:extLst>
      <p:ext uri="{BB962C8B-B14F-4D97-AF65-F5344CB8AC3E}">
        <p14:creationId xmlns:p14="http://schemas.microsoft.com/office/powerpoint/2010/main" val="2238364865"/>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72" name="Rectangle 271">
            <a:extLst>
              <a:ext uri="{FF2B5EF4-FFF2-40B4-BE49-F238E27FC236}">
                <a16:creationId xmlns:a16="http://schemas.microsoft.com/office/drawing/2014/main" id="{86C16C40-7C29-4ACC-B851-7E08E459B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4" name="Group 273">
            <a:extLst>
              <a:ext uri="{FF2B5EF4-FFF2-40B4-BE49-F238E27FC236}">
                <a16:creationId xmlns:a16="http://schemas.microsoft.com/office/drawing/2014/main" id="{CDD733AE-DD5E-4C77-8BCD-72BF12A06B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75" name="Straight Connector 274">
              <a:extLst>
                <a:ext uri="{FF2B5EF4-FFF2-40B4-BE49-F238E27FC236}">
                  <a16:creationId xmlns:a16="http://schemas.microsoft.com/office/drawing/2014/main" id="{51DE90A4-932E-4370-BA07-30F43254C0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6" name="Straight Connector 275">
              <a:extLst>
                <a:ext uri="{FF2B5EF4-FFF2-40B4-BE49-F238E27FC236}">
                  <a16:creationId xmlns:a16="http://schemas.microsoft.com/office/drawing/2014/main" id="{6A19CA4A-B208-452A-8BE4-BC6940D33D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sp>
          <p:nvSpPr>
            <p:cNvPr id="277" name="Rectangle 23">
              <a:extLst>
                <a:ext uri="{FF2B5EF4-FFF2-40B4-BE49-F238E27FC236}">
                  <a16:creationId xmlns:a16="http://schemas.microsoft.com/office/drawing/2014/main" id="{B74F8D3E-E618-4DE3-A0CC-B4904BB5D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8" name="Rectangle 25">
              <a:extLst>
                <a:ext uri="{FF2B5EF4-FFF2-40B4-BE49-F238E27FC236}">
                  <a16:creationId xmlns:a16="http://schemas.microsoft.com/office/drawing/2014/main" id="{299DA406-C54B-4E31-867D-FAF8DCE704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9" name="Isosceles Triangle 278">
              <a:extLst>
                <a:ext uri="{FF2B5EF4-FFF2-40B4-BE49-F238E27FC236}">
                  <a16:creationId xmlns:a16="http://schemas.microsoft.com/office/drawing/2014/main" id="{A1E16883-5140-47C4-A9AD-AD6598AC3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0" name="Rectangle 27">
              <a:extLst>
                <a:ext uri="{FF2B5EF4-FFF2-40B4-BE49-F238E27FC236}">
                  <a16:creationId xmlns:a16="http://schemas.microsoft.com/office/drawing/2014/main" id="{4CD848DC-8A2A-4093-9BDD-7AF4B6A27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1" name="Rectangle 28">
              <a:extLst>
                <a:ext uri="{FF2B5EF4-FFF2-40B4-BE49-F238E27FC236}">
                  <a16:creationId xmlns:a16="http://schemas.microsoft.com/office/drawing/2014/main" id="{34635A4D-E9CE-4B78-912A-479EA451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2" name="Rectangle 29">
              <a:extLst>
                <a:ext uri="{FF2B5EF4-FFF2-40B4-BE49-F238E27FC236}">
                  <a16:creationId xmlns:a16="http://schemas.microsoft.com/office/drawing/2014/main" id="{D663A5EE-5581-44F3-8F98-688755F63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3" name="Isosceles Triangle 282">
              <a:extLst>
                <a:ext uri="{FF2B5EF4-FFF2-40B4-BE49-F238E27FC236}">
                  <a16:creationId xmlns:a16="http://schemas.microsoft.com/office/drawing/2014/main" id="{B1E84E6A-F5AE-4F4D-98F2-82FE4FCC26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4" name="Isosceles Triangle 283">
              <a:extLst>
                <a:ext uri="{FF2B5EF4-FFF2-40B4-BE49-F238E27FC236}">
                  <a16:creationId xmlns:a16="http://schemas.microsoft.com/office/drawing/2014/main" id="{DDE7DDC9-17D4-4686-833D-48F8733B4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677334" y="609600"/>
            <a:ext cx="8596668" cy="1320800"/>
          </a:xfrm>
        </p:spPr>
        <p:txBody>
          <a:bodyPr>
            <a:normAutofit/>
          </a:bodyPr>
          <a:lstStyle/>
          <a:p>
            <a:r>
              <a:rPr lang="en-US" dirty="0"/>
              <a:t>Bibliography:</a:t>
            </a:r>
          </a:p>
        </p:txBody>
      </p:sp>
      <p:sp>
        <p:nvSpPr>
          <p:cNvPr id="267" name="Content Placeholder 266">
            <a:extLst>
              <a:ext uri="{FF2B5EF4-FFF2-40B4-BE49-F238E27FC236}">
                <a16:creationId xmlns:a16="http://schemas.microsoft.com/office/drawing/2014/main" id="{335CA37C-140E-4D54-71D2-CF21D99D8496}"/>
              </a:ext>
            </a:extLst>
          </p:cNvPr>
          <p:cNvSpPr>
            <a:spLocks noGrp="1"/>
          </p:cNvSpPr>
          <p:nvPr>
            <p:ph idx="1"/>
          </p:nvPr>
        </p:nvSpPr>
        <p:spPr>
          <a:xfrm>
            <a:off x="677334" y="1513608"/>
            <a:ext cx="9143007" cy="4527754"/>
          </a:xfrm>
        </p:spPr>
        <p:txBody>
          <a:bodyPr vert="horz" lIns="91440" tIns="45720" rIns="91440" bIns="45720" rtlCol="0" anchor="t">
            <a:normAutofit/>
          </a:bodyPr>
          <a:lstStyle/>
          <a:p>
            <a:pPr>
              <a:spcBef>
                <a:spcPts val="0"/>
              </a:spcBef>
              <a:spcAft>
                <a:spcPts val="600"/>
              </a:spcAft>
              <a:buFont typeface="'Wingdings 3',Sans-Serif" charset="2"/>
              <a:buChar char="•"/>
            </a:pPr>
            <a:r>
              <a:rPr lang="en-US" sz="2200" dirty="0">
                <a:solidFill>
                  <a:schemeClr val="tx1"/>
                </a:solidFill>
                <a:latin typeface="Arial"/>
                <a:cs typeface="Arial"/>
              </a:rPr>
              <a:t>Hicks, L. “Design Process -</a:t>
            </a:r>
            <a:r>
              <a:rPr lang="en-US" sz="2200" dirty="0">
                <a:solidFill>
                  <a:srgbClr val="000000"/>
                </a:solidFill>
                <a:latin typeface="Arial"/>
                <a:cs typeface="Arial"/>
              </a:rPr>
              <a:t> </a:t>
            </a:r>
            <a:r>
              <a:rPr lang="en-US" sz="2200" dirty="0">
                <a:solidFill>
                  <a:schemeClr val="tx1"/>
                </a:solidFill>
                <a:latin typeface="Arial"/>
                <a:cs typeface="Arial"/>
              </a:rPr>
              <a:t>Mesocosm.” Lhicks2015, 2015</a:t>
            </a:r>
            <a:r>
              <a:rPr lang="en-US" sz="2200" dirty="0">
                <a:solidFill>
                  <a:srgbClr val="000000"/>
                </a:solidFill>
                <a:latin typeface="Arial"/>
                <a:cs typeface="Arial"/>
              </a:rPr>
              <a:t>, </a:t>
            </a:r>
            <a:r>
              <a:rPr lang="en-US" sz="2200" u="sng" dirty="0">
                <a:solidFill>
                  <a:srgbClr val="000000"/>
                </a:solidFill>
                <a:latin typeface="Arial"/>
                <a:cs typeface="Arial"/>
                <a:hlinkClick r:id="rId2"/>
              </a:rPr>
              <a:t>https://lhicks2015.weebly.com/design-process.html</a:t>
            </a:r>
            <a:r>
              <a:rPr lang="en-US" sz="2200" dirty="0">
                <a:solidFill>
                  <a:srgbClr val="000000"/>
                </a:solidFill>
                <a:latin typeface="Arial"/>
                <a:cs typeface="Arial"/>
              </a:rPr>
              <a:t>. </a:t>
            </a:r>
            <a:r>
              <a:rPr lang="en-US" sz="2200" dirty="0">
                <a:solidFill>
                  <a:schemeClr val="tx1"/>
                </a:solidFill>
                <a:latin typeface="Arial"/>
                <a:cs typeface="Arial"/>
              </a:rPr>
              <a:t>Accessed 16 April 2023.</a:t>
            </a:r>
          </a:p>
          <a:p>
            <a:pPr>
              <a:spcBef>
                <a:spcPts val="0"/>
              </a:spcBef>
              <a:spcAft>
                <a:spcPts val="600"/>
              </a:spcAft>
              <a:buFont typeface="'Wingdings 3',Sans-Serif" charset="2"/>
              <a:buChar char="•"/>
            </a:pPr>
            <a:endParaRPr lang="en-US" sz="2200" dirty="0">
              <a:solidFill>
                <a:schemeClr val="tx1"/>
              </a:solidFill>
              <a:latin typeface="Arial"/>
              <a:cs typeface="Arial"/>
            </a:endParaRPr>
          </a:p>
          <a:p>
            <a:pPr>
              <a:spcBef>
                <a:spcPts val="0"/>
              </a:spcBef>
              <a:spcAft>
                <a:spcPts val="600"/>
              </a:spcAft>
              <a:buFont typeface="'Wingdings 3',Sans-Serif" charset="2"/>
              <a:buChar char="•"/>
            </a:pPr>
            <a:r>
              <a:rPr lang="en-US" sz="2200" dirty="0">
                <a:solidFill>
                  <a:schemeClr val="tx1"/>
                </a:solidFill>
                <a:latin typeface="Arial"/>
                <a:cs typeface="Arial"/>
              </a:rPr>
              <a:t>IB Bio Ninja. “4.1 Species, Communities, and Ecosystems.” IB Bio</a:t>
            </a:r>
            <a:r>
              <a:rPr lang="en-US" sz="2200" dirty="0">
                <a:solidFill>
                  <a:srgbClr val="000000"/>
                </a:solidFill>
                <a:latin typeface="Arial"/>
                <a:cs typeface="Arial"/>
              </a:rPr>
              <a:t> </a:t>
            </a:r>
            <a:r>
              <a:rPr lang="en-US" sz="2200" dirty="0">
                <a:solidFill>
                  <a:schemeClr val="tx1"/>
                </a:solidFill>
                <a:latin typeface="Arial"/>
                <a:cs typeface="Arial"/>
              </a:rPr>
              <a:t>Ninja, </a:t>
            </a:r>
            <a:r>
              <a:rPr lang="en-US" sz="2200" err="1">
                <a:solidFill>
                  <a:schemeClr val="tx1"/>
                </a:solidFill>
                <a:latin typeface="Arial"/>
                <a:cs typeface="Arial"/>
              </a:rPr>
              <a:t>BioNinja</a:t>
            </a:r>
            <a:r>
              <a:rPr lang="en-US" sz="2200" dirty="0">
                <a:solidFill>
                  <a:srgbClr val="000000"/>
                </a:solidFill>
                <a:latin typeface="Arial"/>
                <a:cs typeface="Arial"/>
              </a:rPr>
              <a:t>, </a:t>
            </a:r>
            <a:r>
              <a:rPr lang="en-US" sz="2200" u="sng" dirty="0">
                <a:solidFill>
                  <a:srgbClr val="000000"/>
                </a:solidFill>
                <a:latin typeface="Arial"/>
                <a:cs typeface="Arial"/>
                <a:hlinkClick r:id="rId3"/>
              </a:rPr>
              <a:t>https://ib.bioninja.com.au/standard-level/topic-4-ecology/41-species-communities-and/mesocosms.html</a:t>
            </a:r>
            <a:r>
              <a:rPr lang="en-US" sz="2200" dirty="0">
                <a:solidFill>
                  <a:srgbClr val="000000"/>
                </a:solidFill>
                <a:latin typeface="Arial"/>
                <a:cs typeface="Arial"/>
              </a:rPr>
              <a:t>.</a:t>
            </a:r>
            <a:r>
              <a:rPr lang="en-US" sz="2200" dirty="0">
                <a:solidFill>
                  <a:schemeClr val="tx1"/>
                </a:solidFill>
                <a:latin typeface="Arial"/>
                <a:cs typeface="Arial"/>
              </a:rPr>
              <a:t> Accessed 16</a:t>
            </a:r>
            <a:r>
              <a:rPr lang="en-US" sz="2200" dirty="0">
                <a:solidFill>
                  <a:srgbClr val="000000"/>
                </a:solidFill>
                <a:latin typeface="Arial"/>
                <a:cs typeface="Arial"/>
              </a:rPr>
              <a:t> </a:t>
            </a:r>
            <a:r>
              <a:rPr lang="en-US" sz="2200" dirty="0">
                <a:solidFill>
                  <a:schemeClr val="tx1"/>
                </a:solidFill>
                <a:latin typeface="Arial"/>
                <a:cs typeface="Arial"/>
              </a:rPr>
              <a:t>April 2023.</a:t>
            </a:r>
          </a:p>
          <a:p>
            <a:pPr>
              <a:spcBef>
                <a:spcPts val="0"/>
              </a:spcBef>
              <a:spcAft>
                <a:spcPts val="600"/>
              </a:spcAft>
              <a:buFont typeface="'Wingdings 3',Sans-Serif" charset="2"/>
              <a:buChar char="•"/>
            </a:pPr>
            <a:endParaRPr lang="en-US" sz="2200" dirty="0">
              <a:solidFill>
                <a:srgbClr val="000000"/>
              </a:solidFill>
              <a:latin typeface="Arial"/>
              <a:cs typeface="Arial"/>
            </a:endParaRPr>
          </a:p>
          <a:p>
            <a:pPr>
              <a:spcBef>
                <a:spcPts val="0"/>
              </a:spcBef>
              <a:spcAft>
                <a:spcPts val="600"/>
              </a:spcAft>
              <a:buFont typeface="'Wingdings 3',Sans-Serif" charset="2"/>
              <a:buChar char="•"/>
            </a:pPr>
            <a:r>
              <a:rPr lang="en-US" sz="2200" dirty="0">
                <a:solidFill>
                  <a:schemeClr val="tx1"/>
                </a:solidFill>
                <a:latin typeface="Arial"/>
                <a:cs typeface="Arial"/>
              </a:rPr>
              <a:t>Mesocosm. “What Is a Mesocosm?” Mesocosm, University of</a:t>
            </a:r>
            <a:r>
              <a:rPr lang="en-US" sz="2200" dirty="0">
                <a:solidFill>
                  <a:srgbClr val="000000"/>
                </a:solidFill>
                <a:latin typeface="Arial"/>
                <a:cs typeface="Arial"/>
              </a:rPr>
              <a:t> </a:t>
            </a:r>
            <a:r>
              <a:rPr lang="en-US" sz="2200" dirty="0">
                <a:solidFill>
                  <a:schemeClr val="tx1"/>
                </a:solidFill>
                <a:latin typeface="Arial"/>
                <a:cs typeface="Arial"/>
              </a:rPr>
              <a:t>Essex</a:t>
            </a:r>
            <a:r>
              <a:rPr lang="en-US" sz="2200" dirty="0">
                <a:solidFill>
                  <a:srgbClr val="000000"/>
                </a:solidFill>
                <a:latin typeface="Arial"/>
                <a:cs typeface="Arial"/>
              </a:rPr>
              <a:t>, </a:t>
            </a:r>
            <a:r>
              <a:rPr lang="en-US" sz="2200" dirty="0">
                <a:solidFill>
                  <a:srgbClr val="000000"/>
                </a:solidFill>
                <a:latin typeface="Arial"/>
                <a:cs typeface="Arial"/>
                <a:hlinkClick r:id="rId4"/>
              </a:rPr>
              <a:t>https://mesocosm.org/about/what-is-a-mesocosm/</a:t>
            </a:r>
            <a:r>
              <a:rPr lang="en-US" sz="2200" dirty="0">
                <a:solidFill>
                  <a:srgbClr val="000000"/>
                </a:solidFill>
                <a:latin typeface="Arial"/>
                <a:cs typeface="Arial"/>
              </a:rPr>
              <a:t>.</a:t>
            </a:r>
            <a:r>
              <a:rPr lang="en-US" sz="2200" dirty="0">
                <a:solidFill>
                  <a:schemeClr val="tx1"/>
                </a:solidFill>
                <a:latin typeface="Arial"/>
                <a:cs typeface="Arial"/>
              </a:rPr>
              <a:t> Accessed</a:t>
            </a:r>
            <a:r>
              <a:rPr lang="en-US" sz="2200" dirty="0">
                <a:solidFill>
                  <a:srgbClr val="000000"/>
                </a:solidFill>
                <a:latin typeface="Arial"/>
                <a:cs typeface="Arial"/>
              </a:rPr>
              <a:t> </a:t>
            </a:r>
            <a:r>
              <a:rPr lang="en-US" sz="2200" dirty="0">
                <a:solidFill>
                  <a:schemeClr val="tx1"/>
                </a:solidFill>
                <a:latin typeface="Arial"/>
                <a:cs typeface="Arial"/>
              </a:rPr>
              <a:t>16 April 2023.</a:t>
            </a:r>
          </a:p>
          <a:p>
            <a:pPr>
              <a:spcBef>
                <a:spcPts val="0"/>
              </a:spcBef>
              <a:buChar char="•"/>
            </a:pPr>
            <a:endParaRPr lang="en-US" sz="2400" dirty="0">
              <a:latin typeface="Arial"/>
              <a:cs typeface="Arial"/>
            </a:endParaRPr>
          </a:p>
          <a:p>
            <a:endParaRPr lang="en-US" sz="2400" dirty="0"/>
          </a:p>
        </p:txBody>
      </p:sp>
    </p:spTree>
    <p:extLst>
      <p:ext uri="{BB962C8B-B14F-4D97-AF65-F5344CB8AC3E}">
        <p14:creationId xmlns:p14="http://schemas.microsoft.com/office/powerpoint/2010/main" val="243007043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6734" y="609600"/>
            <a:ext cx="3737268" cy="1320800"/>
          </a:xfrm>
        </p:spPr>
        <p:txBody>
          <a:bodyPr>
            <a:normAutofit/>
          </a:bodyPr>
          <a:lstStyle/>
          <a:p>
            <a:r>
              <a:rPr lang="en-US" dirty="0"/>
              <a:t>Purpose</a:t>
            </a:r>
          </a:p>
        </p:txBody>
      </p:sp>
      <p:sp>
        <p:nvSpPr>
          <p:cNvPr id="3" name="Content Placeholder 2"/>
          <p:cNvSpPr>
            <a:spLocks noGrp="1"/>
          </p:cNvSpPr>
          <p:nvPr>
            <p:ph idx="1"/>
          </p:nvPr>
        </p:nvSpPr>
        <p:spPr>
          <a:xfrm>
            <a:off x="4922433" y="1277112"/>
            <a:ext cx="4771221" cy="5603554"/>
          </a:xfrm>
        </p:spPr>
        <p:txBody>
          <a:bodyPr vert="horz" lIns="91440" tIns="45720" rIns="91440" bIns="45720" rtlCol="0" anchor="t">
            <a:normAutofit fontScale="85000" lnSpcReduction="20000"/>
          </a:bodyPr>
          <a:lstStyle/>
          <a:p>
            <a:pPr algn="just"/>
            <a:r>
              <a:rPr lang="en-US" sz="2400" dirty="0">
                <a:ea typeface="+mn-lt"/>
                <a:cs typeface="+mn-lt"/>
              </a:rPr>
              <a:t>- Experiment purpose: Investigate the impact of sunlight on the biotic and abiotic components of an ecosystem, specifically plant growth.</a:t>
            </a:r>
            <a:endParaRPr lang="en-US" dirty="0">
              <a:ea typeface="+mn-lt"/>
              <a:cs typeface="+mn-lt"/>
            </a:endParaRPr>
          </a:p>
          <a:p>
            <a:pPr algn="just"/>
            <a:r>
              <a:rPr lang="en-US" sz="2400" dirty="0">
                <a:ea typeface="+mn-lt"/>
                <a:cs typeface="+mn-lt"/>
              </a:rPr>
              <a:t>- Method: Use mesocosms (controlled miniature ecosystems) with varying levels of sunlight exposure.</a:t>
            </a:r>
            <a:endParaRPr lang="en-US" dirty="0"/>
          </a:p>
          <a:p>
            <a:pPr algn="just"/>
            <a:r>
              <a:rPr lang="en-US" sz="2400" dirty="0">
                <a:ea typeface="+mn-lt"/>
                <a:cs typeface="+mn-lt"/>
              </a:rPr>
              <a:t>- Measurement: Observe and measure the growth and behavior of plants within the mesocosms.</a:t>
            </a:r>
            <a:endParaRPr lang="en-US" dirty="0"/>
          </a:p>
          <a:p>
            <a:pPr algn="just"/>
            <a:r>
              <a:rPr lang="en-US" sz="2400" dirty="0">
                <a:ea typeface="+mn-lt"/>
                <a:cs typeface="+mn-lt"/>
              </a:rPr>
              <a:t>- Goal: Gain insights into the ecological impacts of changes in solar radiation.</a:t>
            </a:r>
            <a:endParaRPr lang="en-US" dirty="0"/>
          </a:p>
          <a:p>
            <a:pPr algn="just">
              <a:lnSpc>
                <a:spcPct val="90000"/>
              </a:lnSpc>
            </a:pPr>
            <a:r>
              <a:rPr lang="en-US" sz="2400" dirty="0">
                <a:ea typeface="+mn-lt"/>
                <a:cs typeface="+mn-lt"/>
              </a:rPr>
              <a:t>- Implications: Findings could have important implications for the management and conservation of natural ecosystems.</a:t>
            </a:r>
            <a:endParaRPr lang="en-US" dirty="0">
              <a:ea typeface="+mn-lt"/>
              <a:cs typeface="+mn-lt"/>
            </a:endParaRPr>
          </a:p>
        </p:txBody>
      </p:sp>
      <p:pic>
        <p:nvPicPr>
          <p:cNvPr id="5" name="Picture 4" descr="Green seedling sprouting on the earth">
            <a:extLst>
              <a:ext uri="{FF2B5EF4-FFF2-40B4-BE49-F238E27FC236}">
                <a16:creationId xmlns:a16="http://schemas.microsoft.com/office/drawing/2014/main" id="{C329D310-9B98-969D-962C-C466F0D6F084}"/>
              </a:ext>
            </a:extLst>
          </p:cNvPr>
          <p:cNvPicPr>
            <a:picLocks noChangeAspect="1"/>
          </p:cNvPicPr>
          <p:nvPr/>
        </p:nvPicPr>
        <p:blipFill rotWithShape="1">
          <a:blip r:embed="rId2"/>
          <a:srcRect l="45254" r="5891" b="9"/>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9" name="Isosceles Triangle 8">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52869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9" name="Group 34">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6" name="Straight Connector 35">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8"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Isosceles Triangle 39">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Isosceles Triangle 43">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Isosceles Triangle 44">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5" name="Picture 4" descr="A hand touching a small plant">
            <a:extLst>
              <a:ext uri="{FF2B5EF4-FFF2-40B4-BE49-F238E27FC236}">
                <a16:creationId xmlns:a16="http://schemas.microsoft.com/office/drawing/2014/main" id="{2432203E-9692-2C12-A07A-17E03FD9A8D0}"/>
              </a:ext>
            </a:extLst>
          </p:cNvPr>
          <p:cNvPicPr>
            <a:picLocks noChangeAspect="1"/>
          </p:cNvPicPr>
          <p:nvPr/>
        </p:nvPicPr>
        <p:blipFill rotWithShape="1">
          <a:blip r:embed="rId2"/>
          <a:srcRect l="9091" t="12020" b="11372"/>
          <a:stretch/>
        </p:blipFill>
        <p:spPr>
          <a:xfrm>
            <a:off x="1" y="10"/>
            <a:ext cx="12191999" cy="6857990"/>
          </a:xfrm>
          <a:prstGeom prst="rect">
            <a:avLst/>
          </a:prstGeom>
        </p:spPr>
      </p:pic>
      <p:sp>
        <p:nvSpPr>
          <p:cNvPr id="70" name="Isosceles Triangle 46">
            <a:extLst>
              <a:ext uri="{FF2B5EF4-FFF2-40B4-BE49-F238E27FC236}">
                <a16:creationId xmlns:a16="http://schemas.microsoft.com/office/drawing/2014/main" id="{3167F201-EA3A-41F3-8305-5985A44A9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71" name="Parallelogram 48">
            <a:extLst>
              <a:ext uri="{FF2B5EF4-FFF2-40B4-BE49-F238E27FC236}">
                <a16:creationId xmlns:a16="http://schemas.microsoft.com/office/drawing/2014/main" id="{FFD44D11-B1C5-420A-9591-370DC8BAA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4541" y="0"/>
            <a:ext cx="7315200" cy="6858000"/>
          </a:xfrm>
          <a:prstGeom prst="parallelogram">
            <a:avLst>
              <a:gd name="adj" fmla="val 14937"/>
            </a:avLst>
          </a:prstGeom>
          <a:solidFill>
            <a:schemeClr val="bg1">
              <a:alpha val="9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2" name="Straight Connector 50">
            <a:extLst>
              <a:ext uri="{FF2B5EF4-FFF2-40B4-BE49-F238E27FC236}">
                <a16:creationId xmlns:a16="http://schemas.microsoft.com/office/drawing/2014/main" id="{9FF46BC6-C78D-47E7-87CF-A1DD38B02B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3" name="Straight Connector 52">
            <a:extLst>
              <a:ext uri="{FF2B5EF4-FFF2-40B4-BE49-F238E27FC236}">
                <a16:creationId xmlns:a16="http://schemas.microsoft.com/office/drawing/2014/main" id="{BE3C958F-F320-49F4-9AB7-FD2F51A771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4" name="Rectangle 23">
            <a:extLst>
              <a:ext uri="{FF2B5EF4-FFF2-40B4-BE49-F238E27FC236}">
                <a16:creationId xmlns:a16="http://schemas.microsoft.com/office/drawing/2014/main" id="{1C4DC544-6AEA-484E-A978-32384E2F9B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25">
            <a:extLst>
              <a:ext uri="{FF2B5EF4-FFF2-40B4-BE49-F238E27FC236}">
                <a16:creationId xmlns:a16="http://schemas.microsoft.com/office/drawing/2014/main" id="{A1F1470C-B594-449D-A8CD-EB7BC156F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6" name="Isosceles Triangle 58">
            <a:extLst>
              <a:ext uri="{FF2B5EF4-FFF2-40B4-BE49-F238E27FC236}">
                <a16:creationId xmlns:a16="http://schemas.microsoft.com/office/drawing/2014/main" id="{B809F8B1-FE88-427F-98C6-1B8CFED8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488540" y="-521071"/>
            <a:ext cx="4569803" cy="2369131"/>
          </a:xfrm>
        </p:spPr>
        <p:txBody>
          <a:bodyPr vert="horz" lIns="91440" tIns="45720" rIns="91440" bIns="45720" rtlCol="0" anchor="b">
            <a:normAutofit/>
          </a:bodyPr>
          <a:lstStyle/>
          <a:p>
            <a:pPr algn="r"/>
            <a:r>
              <a:rPr lang="en-US" sz="5400"/>
              <a:t>Hypothesis</a:t>
            </a:r>
          </a:p>
        </p:txBody>
      </p:sp>
      <p:sp>
        <p:nvSpPr>
          <p:cNvPr id="3" name="Content Placeholder 2"/>
          <p:cNvSpPr>
            <a:spLocks noGrp="1"/>
          </p:cNvSpPr>
          <p:nvPr>
            <p:ph idx="1"/>
          </p:nvPr>
        </p:nvSpPr>
        <p:spPr>
          <a:xfrm>
            <a:off x="4384663" y="2196153"/>
            <a:ext cx="5593828" cy="4461200"/>
          </a:xfrm>
        </p:spPr>
        <p:txBody>
          <a:bodyPr vert="horz" lIns="91440" tIns="45720" rIns="91440" bIns="45720" rtlCol="0" anchor="t">
            <a:noAutofit/>
          </a:bodyPr>
          <a:lstStyle/>
          <a:p>
            <a:pPr marL="0" indent="0" algn="ctr">
              <a:buNone/>
            </a:pPr>
            <a:r>
              <a:rPr lang="en-US" sz="4000" dirty="0">
                <a:solidFill>
                  <a:schemeClr val="tx1">
                    <a:lumMod val="50000"/>
                    <a:lumOff val="50000"/>
                  </a:schemeClr>
                </a:solidFill>
              </a:rPr>
              <a:t>If the sunlight reaching the mesocosm increases, then growth of the plants will increase?</a:t>
            </a:r>
          </a:p>
        </p:txBody>
      </p:sp>
      <p:sp>
        <p:nvSpPr>
          <p:cNvPr id="77" name="Rectangle 27">
            <a:extLst>
              <a:ext uri="{FF2B5EF4-FFF2-40B4-BE49-F238E27FC236}">
                <a16:creationId xmlns:a16="http://schemas.microsoft.com/office/drawing/2014/main" id="{2050D290-680D-48D7-9488-498F59E54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28">
            <a:extLst>
              <a:ext uri="{FF2B5EF4-FFF2-40B4-BE49-F238E27FC236}">
                <a16:creationId xmlns:a16="http://schemas.microsoft.com/office/drawing/2014/main" id="{E8C81616-E276-41D8-92C5-1C891FE99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29">
            <a:extLst>
              <a:ext uri="{FF2B5EF4-FFF2-40B4-BE49-F238E27FC236}">
                <a16:creationId xmlns:a16="http://schemas.microsoft.com/office/drawing/2014/main" id="{86BBDB21-2BF1-4C2F-A790-19FBC789C3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0" name="Isosceles Triangle 66">
            <a:extLst>
              <a:ext uri="{FF2B5EF4-FFF2-40B4-BE49-F238E27FC236}">
                <a16:creationId xmlns:a16="http://schemas.microsoft.com/office/drawing/2014/main" id="{E78FF87C-9F4A-4F75-998D-3ECB6543B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61855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7328" y="609600"/>
            <a:ext cx="2930518" cy="1320800"/>
          </a:xfrm>
        </p:spPr>
        <p:txBody>
          <a:bodyPr anchor="ctr">
            <a:normAutofit/>
          </a:bodyPr>
          <a:lstStyle/>
          <a:p>
            <a:r>
              <a:rPr lang="en-US"/>
              <a:t>Materials</a:t>
            </a:r>
          </a:p>
        </p:txBody>
      </p:sp>
      <p:sp>
        <p:nvSpPr>
          <p:cNvPr id="3" name="Content Placeholder 2"/>
          <p:cNvSpPr>
            <a:spLocks noGrp="1"/>
          </p:cNvSpPr>
          <p:nvPr>
            <p:ph idx="1"/>
          </p:nvPr>
        </p:nvSpPr>
        <p:spPr>
          <a:xfrm>
            <a:off x="522719" y="2094328"/>
            <a:ext cx="2930517" cy="3880773"/>
          </a:xfrm>
        </p:spPr>
        <p:txBody>
          <a:bodyPr>
            <a:normAutofit/>
          </a:bodyPr>
          <a:lstStyle/>
          <a:p>
            <a:r>
              <a:rPr lang="en-US" sz="2400"/>
              <a:t>A large jar with lid.</a:t>
            </a:r>
          </a:p>
          <a:p>
            <a:r>
              <a:rPr lang="en-US" sz="2400"/>
              <a:t>Small stones/pebbles.</a:t>
            </a:r>
          </a:p>
          <a:p>
            <a:r>
              <a:rPr lang="en-US" sz="2400"/>
              <a:t>Soil </a:t>
            </a:r>
          </a:p>
          <a:p>
            <a:r>
              <a:rPr lang="en-US" sz="2400"/>
              <a:t>plant seeds</a:t>
            </a:r>
          </a:p>
          <a:p>
            <a:r>
              <a:rPr lang="en-US" sz="2400"/>
              <a:t>Measuring tape/ruler</a:t>
            </a:r>
          </a:p>
          <a:p>
            <a:endParaRPr lang="en-US" sz="2400"/>
          </a:p>
        </p:txBody>
      </p:sp>
      <p:pic>
        <p:nvPicPr>
          <p:cNvPr id="11" name="Picture 12">
            <a:extLst>
              <a:ext uri="{FF2B5EF4-FFF2-40B4-BE49-F238E27FC236}">
                <a16:creationId xmlns:a16="http://schemas.microsoft.com/office/drawing/2014/main" id="{C528DEC9-98EF-E983-1B82-1C0BFE8F362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844641" y="953011"/>
            <a:ext cx="2596281" cy="1914757"/>
          </a:xfrm>
          <a:prstGeom prst="rect">
            <a:avLst/>
          </a:prstGeom>
        </p:spPr>
      </p:pic>
      <p:pic>
        <p:nvPicPr>
          <p:cNvPr id="20" name="Picture 20">
            <a:extLst>
              <a:ext uri="{FF2B5EF4-FFF2-40B4-BE49-F238E27FC236}">
                <a16:creationId xmlns:a16="http://schemas.microsoft.com/office/drawing/2014/main" id="{489C8B6E-BD50-E78A-8981-0459AB00598C}"/>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704338" y="609600"/>
            <a:ext cx="2543043" cy="2601579"/>
          </a:xfrm>
          <a:prstGeom prst="rect">
            <a:avLst/>
          </a:prstGeom>
        </p:spPr>
      </p:pic>
      <p:pic>
        <p:nvPicPr>
          <p:cNvPr id="4" name="Picture 5" descr="A picture containing indoor&#10;&#10;Description automatically generated">
            <a:extLst>
              <a:ext uri="{FF2B5EF4-FFF2-40B4-BE49-F238E27FC236}">
                <a16:creationId xmlns:a16="http://schemas.microsoft.com/office/drawing/2014/main" id="{087570A8-88B7-D973-9BC4-1B0B98A54DB4}"/>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4255772" y="3437139"/>
            <a:ext cx="1790402" cy="2604222"/>
          </a:xfrm>
          <a:prstGeom prst="rect">
            <a:avLst/>
          </a:prstGeom>
        </p:spPr>
      </p:pic>
      <p:pic>
        <p:nvPicPr>
          <p:cNvPr id="17" name="Picture 17" descr="A picture containing plant&#10;&#10;Description automatically generated">
            <a:extLst>
              <a:ext uri="{FF2B5EF4-FFF2-40B4-BE49-F238E27FC236}">
                <a16:creationId xmlns:a16="http://schemas.microsoft.com/office/drawing/2014/main" id="{C606D4A5-BBAC-8ED0-6C82-0C99E702E8AB}"/>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6836513" y="3437139"/>
            <a:ext cx="2278693" cy="2604222"/>
          </a:xfrm>
          <a:prstGeom prst="rect">
            <a:avLst/>
          </a:prstGeom>
        </p:spPr>
      </p:pic>
      <p:sp>
        <p:nvSpPr>
          <p:cNvPr id="13" name="TextBox 12">
            <a:extLst>
              <a:ext uri="{FF2B5EF4-FFF2-40B4-BE49-F238E27FC236}">
                <a16:creationId xmlns:a16="http://schemas.microsoft.com/office/drawing/2014/main" id="{9E8A4FD8-EA82-F8CA-AF05-D1049799FFC1}"/>
              </a:ext>
            </a:extLst>
          </p:cNvPr>
          <p:cNvSpPr txBox="1"/>
          <p:nvPr/>
        </p:nvSpPr>
        <p:spPr>
          <a:xfrm>
            <a:off x="8967831" y="2559706"/>
            <a:ext cx="2743200" cy="317500"/>
          </a:xfrm>
          <a:prstGeom prst="rect">
            <a:avLst/>
          </a:prstGeom>
        </p:spPr>
        <p:txBody>
          <a:bodyPr lIns="91440" tIns="45720" rIns="91440" bIns="45720" anchor="t">
            <a:normAutofit fontScale="92500" lnSpcReduction="20000"/>
          </a:bodyPr>
          <a:lstStyle/>
          <a:p>
            <a:endParaRPr lang="en-US" dirty="0"/>
          </a:p>
        </p:txBody>
      </p:sp>
    </p:spTree>
    <p:extLst>
      <p:ext uri="{BB962C8B-B14F-4D97-AF65-F5344CB8AC3E}">
        <p14:creationId xmlns:p14="http://schemas.microsoft.com/office/powerpoint/2010/main" val="1439425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4" descr="Still life wooden spoons in pitcher on kitchen counter">
            <a:extLst>
              <a:ext uri="{FF2B5EF4-FFF2-40B4-BE49-F238E27FC236}">
                <a16:creationId xmlns:a16="http://schemas.microsoft.com/office/drawing/2014/main" id="{4C935285-EEEA-43C1-7CBF-187AA372CF9E}"/>
              </a:ext>
            </a:extLst>
          </p:cNvPr>
          <p:cNvPicPr>
            <a:picLocks noChangeAspect="1"/>
          </p:cNvPicPr>
          <p:nvPr/>
        </p:nvPicPr>
        <p:blipFill rotWithShape="1">
          <a:blip r:embed="rId2"/>
          <a:srcRect l="22894" r="3" b="3"/>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p:cNvSpPr>
            <a:spLocks noGrp="1"/>
          </p:cNvSpPr>
          <p:nvPr>
            <p:ph type="title"/>
          </p:nvPr>
        </p:nvSpPr>
        <p:spPr>
          <a:xfrm>
            <a:off x="677333" y="609600"/>
            <a:ext cx="3851123" cy="1320800"/>
          </a:xfrm>
        </p:spPr>
        <p:txBody>
          <a:bodyPr>
            <a:normAutofit/>
          </a:bodyPr>
          <a:lstStyle/>
          <a:p>
            <a:r>
              <a:rPr lang="en-US" dirty="0"/>
              <a:t>Procedure</a:t>
            </a:r>
          </a:p>
        </p:txBody>
      </p:sp>
      <p:sp>
        <p:nvSpPr>
          <p:cNvPr id="3" name="Content Placeholder 2"/>
          <p:cNvSpPr>
            <a:spLocks noGrp="1"/>
          </p:cNvSpPr>
          <p:nvPr>
            <p:ph idx="1"/>
          </p:nvPr>
        </p:nvSpPr>
        <p:spPr>
          <a:xfrm>
            <a:off x="301856" y="1431720"/>
            <a:ext cx="4822947" cy="5559381"/>
          </a:xfrm>
        </p:spPr>
        <p:txBody>
          <a:bodyPr vert="horz" lIns="91440" tIns="45720" rIns="91440" bIns="45720" rtlCol="0" anchor="t">
            <a:normAutofit lnSpcReduction="10000"/>
          </a:bodyPr>
          <a:lstStyle/>
          <a:p>
            <a:pPr lvl="0" algn="just">
              <a:lnSpc>
                <a:spcPct val="90000"/>
              </a:lnSpc>
              <a:buAutoNum type="arabicPeriod"/>
            </a:pPr>
            <a:r>
              <a:rPr lang="en-US" dirty="0">
                <a:solidFill>
                  <a:srgbClr val="404040"/>
                </a:solidFill>
              </a:rPr>
              <a:t>Prepare</a:t>
            </a:r>
            <a:r>
              <a:rPr lang="en-US" dirty="0"/>
              <a:t> an empty jar and place small stones at the bottom.</a:t>
            </a:r>
            <a:endParaRPr lang="en-US"/>
          </a:p>
          <a:p>
            <a:pPr lvl="0" algn="just">
              <a:lnSpc>
                <a:spcPct val="90000"/>
              </a:lnSpc>
              <a:buAutoNum type="arabicPeriod"/>
            </a:pPr>
            <a:r>
              <a:rPr lang="en-US" dirty="0"/>
              <a:t>Pour soil in the jar until about 2/3 of the jar is full</a:t>
            </a:r>
          </a:p>
          <a:p>
            <a:pPr lvl="0" algn="just">
              <a:lnSpc>
                <a:spcPct val="90000"/>
              </a:lnSpc>
              <a:buAutoNum type="arabicPeriod"/>
            </a:pPr>
            <a:r>
              <a:rPr lang="en-US" dirty="0"/>
              <a:t>Place the seeds in, then add a little bit more soil just enough to cover the seeds</a:t>
            </a:r>
          </a:p>
          <a:p>
            <a:pPr lvl="0" algn="just">
              <a:lnSpc>
                <a:spcPct val="90000"/>
              </a:lnSpc>
              <a:buAutoNum type="arabicPeriod"/>
            </a:pPr>
            <a:r>
              <a:rPr lang="en-US" dirty="0"/>
              <a:t>Cover the mesocosm with a lid or plastic wrap to prevent evaporation and contamination</a:t>
            </a:r>
          </a:p>
          <a:p>
            <a:pPr algn="just">
              <a:lnSpc>
                <a:spcPct val="90000"/>
              </a:lnSpc>
              <a:buAutoNum type="arabicPeriod"/>
            </a:pPr>
            <a:r>
              <a:rPr lang="en-US" dirty="0"/>
              <a:t>Place the mesocosm in a closed room next to a window, in an area clearly allowing sunlight to reach it. </a:t>
            </a:r>
          </a:p>
          <a:p>
            <a:pPr lvl="0" algn="just">
              <a:lnSpc>
                <a:spcPct val="90000"/>
              </a:lnSpc>
              <a:buAutoNum type="arabicPeriod"/>
            </a:pPr>
            <a:r>
              <a:rPr lang="en-US" dirty="0"/>
              <a:t>Record the plant growth with a measuring tape after 1 week</a:t>
            </a:r>
          </a:p>
          <a:p>
            <a:pPr algn="just">
              <a:lnSpc>
                <a:spcPct val="90000"/>
              </a:lnSpc>
              <a:buAutoNum type="arabicPeriod"/>
            </a:pPr>
            <a:r>
              <a:rPr lang="en-US" dirty="0"/>
              <a:t>Repeat steps 1-6 for another mesocosm, except now place the mesocosm in an area where sunlight can’t possibly reach it. Make sure this mesocosm is in the same room as the other mesocosm to keep the temperature the same. </a:t>
            </a:r>
          </a:p>
          <a:p>
            <a:pPr algn="just">
              <a:lnSpc>
                <a:spcPct val="90000"/>
              </a:lnSpc>
              <a:buAutoNum type="arabicPeriod"/>
            </a:pPr>
            <a:endParaRPr lang="en-US"/>
          </a:p>
        </p:txBody>
      </p:sp>
      <p:cxnSp>
        <p:nvCxnSpPr>
          <p:cNvPr id="14" name="Straight Connector 8">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758591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7" name="Isosceles Triangle 3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p:cNvSpPr>
            <a:spLocks noGrp="1"/>
          </p:cNvSpPr>
          <p:nvPr>
            <p:ph type="title"/>
          </p:nvPr>
        </p:nvSpPr>
        <p:spPr>
          <a:xfrm>
            <a:off x="673754" y="643467"/>
            <a:ext cx="4203045" cy="1375608"/>
          </a:xfrm>
        </p:spPr>
        <p:txBody>
          <a:bodyPr vert="horz" lIns="91440" tIns="45720" rIns="91440" bIns="45720" rtlCol="0" anchor="ctr">
            <a:normAutofit/>
          </a:bodyPr>
          <a:lstStyle/>
          <a:p>
            <a:r>
              <a:rPr lang="en-US">
                <a:solidFill>
                  <a:schemeClr val="bg1"/>
                </a:solidFill>
              </a:rPr>
              <a:t>Variables</a:t>
            </a:r>
          </a:p>
        </p:txBody>
      </p:sp>
      <p:sp>
        <p:nvSpPr>
          <p:cNvPr id="5" name="Rectangle 1"/>
          <p:cNvSpPr>
            <a:spLocks noChangeArrowheads="1"/>
          </p:cNvSpPr>
          <p:nvPr/>
        </p:nvSpPr>
        <p:spPr bwMode="auto">
          <a:xfrm>
            <a:off x="408711" y="2116416"/>
            <a:ext cx="3973943" cy="344011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457200" eaLnBrk="1" fontAlgn="base" hangingPunct="1">
              <a:spcBef>
                <a:spcPts val="1000"/>
              </a:spcBef>
              <a:spcAft>
                <a:spcPts val="0"/>
              </a:spcAft>
              <a:buClr>
                <a:schemeClr val="accent1"/>
              </a:buClr>
              <a:buSzPct val="80000"/>
              <a:buFont typeface="Wingdings 3" charset="2"/>
              <a:buChar char=""/>
              <a:tabLst/>
            </a:pPr>
            <a:r>
              <a:rPr kumimoji="0" lang="en-US" altLang="en-US" sz="2400" b="0" i="0" u="none" strike="noStrike" cap="none" normalizeH="0" baseline="0">
                <a:ln>
                  <a:noFill/>
                </a:ln>
                <a:solidFill>
                  <a:srgbClr val="90C226"/>
                </a:solidFill>
                <a:effectLst/>
                <a:latin typeface="+mn-lt"/>
              </a:rPr>
              <a:t>Dependent Variable: Growth of plants, using a ruler</a:t>
            </a:r>
          </a:p>
          <a:p>
            <a:pPr marL="0" marR="0" lvl="0" indent="0" defTabSz="457200" eaLnBrk="1" fontAlgn="base" hangingPunct="1">
              <a:spcBef>
                <a:spcPts val="1000"/>
              </a:spcBef>
              <a:spcAft>
                <a:spcPts val="0"/>
              </a:spcAft>
              <a:buClr>
                <a:schemeClr val="accent1"/>
              </a:buClr>
              <a:buSzPct val="80000"/>
              <a:buFont typeface="Wingdings 3" charset="2"/>
              <a:buChar char=""/>
              <a:tabLst/>
            </a:pPr>
            <a:r>
              <a:rPr kumimoji="0" lang="en-US" altLang="en-US" sz="2400" b="0" i="0" u="none" strike="noStrike" cap="none" normalizeH="0" baseline="0">
                <a:ln>
                  <a:noFill/>
                </a:ln>
                <a:solidFill>
                  <a:srgbClr val="90C226"/>
                </a:solidFill>
                <a:effectLst/>
                <a:latin typeface="+mn-lt"/>
              </a:rPr>
              <a:t>Independent Variable: Sunlight, measured by placing one jar in sun one without</a:t>
            </a:r>
          </a:p>
        </p:txBody>
      </p:sp>
      <p:sp>
        <p:nvSpPr>
          <p:cNvPr id="39" name="Isosceles Triangle 3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27021587"/>
              </p:ext>
            </p:extLst>
          </p:nvPr>
        </p:nvGraphicFramePr>
        <p:xfrm>
          <a:off x="4572000" y="0"/>
          <a:ext cx="7614191" cy="6850591"/>
        </p:xfrm>
        <a:graphic>
          <a:graphicData uri="http://schemas.openxmlformats.org/drawingml/2006/table">
            <a:tbl>
              <a:tblPr firstRow="1" firstCol="1" bandRow="1">
                <a:noFill/>
                <a:tableStyleId>{8799B23B-EC83-4686-B30A-512413B5E67A}</a:tableStyleId>
              </a:tblPr>
              <a:tblGrid>
                <a:gridCol w="2363304">
                  <a:extLst>
                    <a:ext uri="{9D8B030D-6E8A-4147-A177-3AD203B41FA5}">
                      <a16:colId xmlns:a16="http://schemas.microsoft.com/office/drawing/2014/main" val="2177671129"/>
                    </a:ext>
                  </a:extLst>
                </a:gridCol>
                <a:gridCol w="2329719">
                  <a:extLst>
                    <a:ext uri="{9D8B030D-6E8A-4147-A177-3AD203B41FA5}">
                      <a16:colId xmlns:a16="http://schemas.microsoft.com/office/drawing/2014/main" val="3955368627"/>
                    </a:ext>
                  </a:extLst>
                </a:gridCol>
                <a:gridCol w="2921168">
                  <a:extLst>
                    <a:ext uri="{9D8B030D-6E8A-4147-A177-3AD203B41FA5}">
                      <a16:colId xmlns:a16="http://schemas.microsoft.com/office/drawing/2014/main" val="1672005504"/>
                    </a:ext>
                  </a:extLst>
                </a:gridCol>
              </a:tblGrid>
              <a:tr h="775188">
                <a:tc>
                  <a:txBody>
                    <a:bodyPr/>
                    <a:lstStyle/>
                    <a:p>
                      <a:pPr marL="0" marR="0">
                        <a:lnSpc>
                          <a:spcPct val="107000"/>
                        </a:lnSpc>
                        <a:spcBef>
                          <a:spcPts val="0"/>
                        </a:spcBef>
                        <a:spcAft>
                          <a:spcPts val="0"/>
                        </a:spcAft>
                      </a:pPr>
                      <a:r>
                        <a:rPr lang="en-US" sz="2000" b="1" dirty="0">
                          <a:solidFill>
                            <a:srgbClr val="FFFFFF"/>
                          </a:solidFill>
                          <a:effectLst/>
                        </a:rPr>
                        <a:t>Controlled Variable</a:t>
                      </a:r>
                      <a:endParaRPr lang="en-US" sz="2000" b="1">
                        <a:solidFill>
                          <a:srgbClr val="FFFFFF"/>
                        </a:solidFill>
                        <a:effectLst/>
                        <a:latin typeface="Calibri"/>
                        <a:ea typeface="Calibri"/>
                        <a:cs typeface="Arial"/>
                      </a:endParaRPr>
                    </a:p>
                  </a:txBody>
                  <a:tcPr marL="160012" marR="96007" marT="96007" marB="96007">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marL="0" marR="0">
                        <a:lnSpc>
                          <a:spcPct val="107000"/>
                        </a:lnSpc>
                        <a:spcBef>
                          <a:spcPts val="0"/>
                        </a:spcBef>
                        <a:spcAft>
                          <a:spcPts val="0"/>
                        </a:spcAft>
                      </a:pPr>
                      <a:r>
                        <a:rPr lang="en-US" sz="2000" b="1" dirty="0">
                          <a:solidFill>
                            <a:srgbClr val="FFFFFF"/>
                          </a:solidFill>
                          <a:effectLst/>
                        </a:rPr>
                        <a:t>How it’s controlled </a:t>
                      </a:r>
                      <a:endParaRPr lang="en-US" sz="2000" b="1">
                        <a:solidFill>
                          <a:srgbClr val="FFFFFF"/>
                        </a:solidFill>
                        <a:effectLst/>
                        <a:latin typeface="Calibri"/>
                        <a:ea typeface="Calibri"/>
                        <a:cs typeface="Arial"/>
                      </a:endParaRPr>
                    </a:p>
                  </a:txBody>
                  <a:tcPr marL="160012" marR="96007" marT="96007" marB="96007">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marL="0" marR="0">
                        <a:lnSpc>
                          <a:spcPct val="107000"/>
                        </a:lnSpc>
                        <a:spcBef>
                          <a:spcPts val="0"/>
                        </a:spcBef>
                        <a:spcAft>
                          <a:spcPts val="0"/>
                        </a:spcAft>
                      </a:pPr>
                      <a:r>
                        <a:rPr lang="en-US" sz="2000" b="1" dirty="0">
                          <a:solidFill>
                            <a:srgbClr val="FFFFFF"/>
                          </a:solidFill>
                          <a:effectLst/>
                        </a:rPr>
                        <a:t>Why it’s controlled </a:t>
                      </a:r>
                      <a:endParaRPr lang="en-US" sz="2000" b="1">
                        <a:solidFill>
                          <a:srgbClr val="FFFFFF"/>
                        </a:solidFill>
                        <a:effectLst/>
                        <a:latin typeface="Calibri"/>
                        <a:ea typeface="Calibri"/>
                        <a:cs typeface="Arial"/>
                      </a:endParaRPr>
                    </a:p>
                  </a:txBody>
                  <a:tcPr marL="160012" marR="96007" marT="96007" marB="96007">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221453270"/>
                  </a:ext>
                </a:extLst>
              </a:tr>
              <a:tr h="2564087">
                <a:tc>
                  <a:txBody>
                    <a:bodyPr/>
                    <a:lstStyle/>
                    <a:p>
                      <a:pPr marL="0" marR="0">
                        <a:lnSpc>
                          <a:spcPct val="107000"/>
                        </a:lnSpc>
                        <a:spcBef>
                          <a:spcPts val="0"/>
                        </a:spcBef>
                        <a:spcAft>
                          <a:spcPts val="0"/>
                        </a:spcAft>
                      </a:pPr>
                      <a:r>
                        <a:rPr lang="en-US" sz="2000" b="1" dirty="0">
                          <a:solidFill>
                            <a:srgbClr val="FFFFFF"/>
                          </a:solidFill>
                          <a:effectLst/>
                        </a:rPr>
                        <a:t>Temperature</a:t>
                      </a:r>
                      <a:endParaRPr lang="en-US" sz="2000" b="1">
                        <a:solidFill>
                          <a:srgbClr val="FFFFFF"/>
                        </a:solidFill>
                        <a:effectLst/>
                        <a:latin typeface="Calibri"/>
                        <a:ea typeface="Calibri"/>
                        <a:cs typeface="Arial"/>
                      </a:endParaRPr>
                    </a:p>
                  </a:txBody>
                  <a:tcPr marL="160012" marR="96007" marT="96007" marB="96007">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636B68">
                        <a:alpha val="69804"/>
                      </a:srgbClr>
                    </a:solidFill>
                  </a:tcPr>
                </a:tc>
                <a:tc>
                  <a:txBody>
                    <a:bodyPr/>
                    <a:lstStyle/>
                    <a:p>
                      <a:pPr marL="0" marR="0">
                        <a:lnSpc>
                          <a:spcPct val="107000"/>
                        </a:lnSpc>
                        <a:spcBef>
                          <a:spcPts val="0"/>
                        </a:spcBef>
                        <a:spcAft>
                          <a:spcPts val="0"/>
                        </a:spcAft>
                      </a:pPr>
                      <a:r>
                        <a:rPr lang="en-US" sz="2000" dirty="0">
                          <a:solidFill>
                            <a:schemeClr val="tx1">
                              <a:lumMod val="85000"/>
                              <a:lumOff val="15000"/>
                            </a:schemeClr>
                          </a:solidFill>
                          <a:effectLst/>
                        </a:rPr>
                        <a:t>Keeping both mesocosms in the same room (room temperature)</a:t>
                      </a:r>
                      <a:endParaRPr lang="en-US" sz="2000">
                        <a:solidFill>
                          <a:schemeClr val="tx1">
                            <a:lumMod val="85000"/>
                            <a:lumOff val="15000"/>
                          </a:schemeClr>
                        </a:solidFill>
                        <a:effectLst/>
                        <a:latin typeface="Calibri"/>
                        <a:ea typeface="Calibri"/>
                        <a:cs typeface="Arial"/>
                      </a:endParaRPr>
                    </a:p>
                  </a:txBody>
                  <a:tcPr marL="160012" marR="96007" marT="96007" marB="96007">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a:lnSpc>
                          <a:spcPct val="107000"/>
                        </a:lnSpc>
                        <a:spcBef>
                          <a:spcPts val="0"/>
                        </a:spcBef>
                        <a:spcAft>
                          <a:spcPts val="0"/>
                        </a:spcAft>
                      </a:pPr>
                      <a:r>
                        <a:rPr lang="en-US" sz="2000" dirty="0">
                          <a:solidFill>
                            <a:schemeClr val="tx1">
                              <a:lumMod val="85000"/>
                              <a:lumOff val="15000"/>
                            </a:schemeClr>
                          </a:solidFill>
                          <a:effectLst/>
                        </a:rPr>
                        <a:t>Temperature is a factor in the growth of plants, </a:t>
                      </a:r>
                    </a:p>
                  </a:txBody>
                  <a:tcPr marL="160012" marR="96007" marT="96007" marB="96007">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3565599744"/>
                  </a:ext>
                </a:extLst>
              </a:tr>
              <a:tr h="1490749">
                <a:tc>
                  <a:txBody>
                    <a:bodyPr/>
                    <a:lstStyle/>
                    <a:p>
                      <a:pPr marL="0" marR="0">
                        <a:lnSpc>
                          <a:spcPct val="107000"/>
                        </a:lnSpc>
                        <a:spcBef>
                          <a:spcPts val="0"/>
                        </a:spcBef>
                        <a:spcAft>
                          <a:spcPts val="0"/>
                        </a:spcAft>
                      </a:pPr>
                      <a:r>
                        <a:rPr lang="en-US" sz="2000" b="1" dirty="0">
                          <a:solidFill>
                            <a:srgbClr val="FFFFFF"/>
                          </a:solidFill>
                          <a:effectLst/>
                        </a:rPr>
                        <a:t>Same seeds</a:t>
                      </a:r>
                      <a:endParaRPr lang="en-US" sz="2000" b="1">
                        <a:solidFill>
                          <a:srgbClr val="FFFFFF"/>
                        </a:solidFill>
                        <a:effectLst/>
                        <a:latin typeface="Calibri"/>
                        <a:ea typeface="Calibri"/>
                        <a:cs typeface="Arial"/>
                      </a:endParaRPr>
                    </a:p>
                  </a:txBody>
                  <a:tcPr marL="160012" marR="96007" marT="96007" marB="96007">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636B68">
                        <a:alpha val="69804"/>
                      </a:srgbClr>
                    </a:solidFill>
                  </a:tcPr>
                </a:tc>
                <a:tc>
                  <a:txBody>
                    <a:bodyPr/>
                    <a:lstStyle/>
                    <a:p>
                      <a:pPr marL="0" marR="0">
                        <a:lnSpc>
                          <a:spcPct val="107000"/>
                        </a:lnSpc>
                        <a:spcBef>
                          <a:spcPts val="0"/>
                        </a:spcBef>
                        <a:spcAft>
                          <a:spcPts val="0"/>
                        </a:spcAft>
                      </a:pPr>
                      <a:r>
                        <a:rPr lang="en-US" sz="2000" dirty="0">
                          <a:solidFill>
                            <a:schemeClr val="tx1">
                              <a:lumMod val="85000"/>
                              <a:lumOff val="15000"/>
                            </a:schemeClr>
                          </a:solidFill>
                          <a:effectLst/>
                        </a:rPr>
                        <a:t>Using the same seeds for both mesocosms</a:t>
                      </a:r>
                      <a:endParaRPr lang="en-US" sz="2000">
                        <a:solidFill>
                          <a:schemeClr val="tx1">
                            <a:lumMod val="85000"/>
                            <a:lumOff val="15000"/>
                          </a:schemeClr>
                        </a:solidFill>
                        <a:effectLst/>
                        <a:latin typeface="Calibri"/>
                        <a:ea typeface="Calibri"/>
                        <a:cs typeface="Arial"/>
                      </a:endParaRPr>
                    </a:p>
                  </a:txBody>
                  <a:tcPr marL="160012" marR="96007" marT="96007" marB="96007">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a:lnSpc>
                          <a:spcPct val="107000"/>
                        </a:lnSpc>
                        <a:spcBef>
                          <a:spcPts val="0"/>
                        </a:spcBef>
                        <a:spcAft>
                          <a:spcPts val="0"/>
                        </a:spcAft>
                      </a:pPr>
                      <a:r>
                        <a:rPr lang="en-US" sz="2000" dirty="0">
                          <a:solidFill>
                            <a:schemeClr val="tx1">
                              <a:lumMod val="85000"/>
                              <a:lumOff val="15000"/>
                            </a:schemeClr>
                          </a:solidFill>
                          <a:effectLst/>
                        </a:rPr>
                        <a:t>Different plants have different rates of growth</a:t>
                      </a:r>
                    </a:p>
                  </a:txBody>
                  <a:tcPr marL="160012" marR="96007" marT="96007" marB="96007">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3514179485"/>
                  </a:ext>
                </a:extLst>
              </a:tr>
              <a:tr h="1967788">
                <a:tc>
                  <a:txBody>
                    <a:bodyPr/>
                    <a:lstStyle/>
                    <a:p>
                      <a:pPr marL="0" marR="0">
                        <a:lnSpc>
                          <a:spcPct val="107000"/>
                        </a:lnSpc>
                        <a:spcBef>
                          <a:spcPts val="0"/>
                        </a:spcBef>
                        <a:spcAft>
                          <a:spcPts val="0"/>
                        </a:spcAft>
                      </a:pPr>
                      <a:r>
                        <a:rPr lang="en-US" sz="2000" b="1" dirty="0">
                          <a:solidFill>
                            <a:srgbClr val="FFFFFF"/>
                          </a:solidFill>
                          <a:effectLst/>
                        </a:rPr>
                        <a:t>Same soil</a:t>
                      </a:r>
                      <a:endParaRPr lang="en-US" sz="2000" b="1">
                        <a:solidFill>
                          <a:srgbClr val="FFFFFF"/>
                        </a:solidFill>
                        <a:effectLst/>
                        <a:latin typeface="Calibri"/>
                        <a:ea typeface="Calibri"/>
                        <a:cs typeface="Arial"/>
                      </a:endParaRPr>
                    </a:p>
                  </a:txBody>
                  <a:tcPr marL="160012" marR="96007" marT="96007" marB="96007">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noFill/>
                      <a:prstDash val="solid"/>
                    </a:lnB>
                    <a:solidFill>
                      <a:srgbClr val="636B68">
                        <a:alpha val="69804"/>
                      </a:srgbClr>
                    </a:solidFill>
                  </a:tcPr>
                </a:tc>
                <a:tc>
                  <a:txBody>
                    <a:bodyPr/>
                    <a:lstStyle/>
                    <a:p>
                      <a:pPr marL="0" marR="0">
                        <a:lnSpc>
                          <a:spcPct val="107000"/>
                        </a:lnSpc>
                        <a:spcBef>
                          <a:spcPts val="0"/>
                        </a:spcBef>
                        <a:spcAft>
                          <a:spcPts val="0"/>
                        </a:spcAft>
                      </a:pPr>
                      <a:r>
                        <a:rPr lang="en-US" sz="2000" dirty="0">
                          <a:solidFill>
                            <a:schemeClr val="tx1">
                              <a:lumMod val="85000"/>
                              <a:lumOff val="15000"/>
                            </a:schemeClr>
                          </a:solidFill>
                          <a:effectLst/>
                        </a:rPr>
                        <a:t>When creating both mesocosms make sure to take soil from the same area. </a:t>
                      </a:r>
                      <a:endParaRPr lang="en-US" sz="2000">
                        <a:solidFill>
                          <a:schemeClr val="tx1">
                            <a:lumMod val="85000"/>
                            <a:lumOff val="15000"/>
                          </a:schemeClr>
                        </a:solidFill>
                        <a:effectLst/>
                        <a:latin typeface="Calibri"/>
                        <a:ea typeface="Calibri"/>
                        <a:cs typeface="Arial"/>
                      </a:endParaRPr>
                    </a:p>
                  </a:txBody>
                  <a:tcPr marL="160012" marR="96007" marT="96007" marB="96007">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pPr marL="0" marR="0">
                        <a:lnSpc>
                          <a:spcPct val="107000"/>
                        </a:lnSpc>
                        <a:spcBef>
                          <a:spcPts val="0"/>
                        </a:spcBef>
                        <a:spcAft>
                          <a:spcPts val="0"/>
                        </a:spcAft>
                      </a:pPr>
                      <a:r>
                        <a:rPr lang="en-US" sz="2000" dirty="0">
                          <a:solidFill>
                            <a:schemeClr val="tx1">
                              <a:lumMod val="85000"/>
                              <a:lumOff val="15000"/>
                            </a:schemeClr>
                          </a:solidFill>
                          <a:effectLst/>
                        </a:rPr>
                        <a:t>Different soil types and such may have different levels of nutrients</a:t>
                      </a:r>
                    </a:p>
                  </a:txBody>
                  <a:tcPr marL="160012" marR="96007" marT="96007" marB="96007">
                    <a:lnL w="38100" cap="flat" cmpd="sng" algn="ctr">
                      <a:solidFill>
                        <a:srgbClr val="FFFFFF"/>
                      </a:solidFill>
                      <a:prstDash val="solid"/>
                    </a:lnL>
                    <a:lnR w="38100" cap="flat" cmpd="sng" algn="ctr">
                      <a:noFill/>
                      <a:prstDash val="solid"/>
                    </a:lnR>
                    <a:lnT w="38100" cap="flat" cmpd="sng" algn="ctr">
                      <a:solidFill>
                        <a:srgbClr val="FFFFFF"/>
                      </a:solidFill>
                      <a:prstDash val="solid"/>
                    </a:lnT>
                    <a:lnB w="12700" cmpd="sng">
                      <a:noFill/>
                      <a:prstDash val="solid"/>
                    </a:lnB>
                    <a:solidFill>
                      <a:srgbClr val="878E8B">
                        <a:alpha val="14902"/>
                      </a:srgbClr>
                    </a:solidFill>
                  </a:tcPr>
                </a:tc>
                <a:extLst>
                  <a:ext uri="{0D108BD9-81ED-4DB2-BD59-A6C34878D82A}">
                    <a16:rowId xmlns:a16="http://schemas.microsoft.com/office/drawing/2014/main" val="3920086253"/>
                  </a:ext>
                </a:extLst>
              </a:tr>
            </a:tbl>
          </a:graphicData>
        </a:graphic>
      </p:graphicFrame>
    </p:spTree>
    <p:extLst>
      <p:ext uri="{BB962C8B-B14F-4D97-AF65-F5344CB8AC3E}">
        <p14:creationId xmlns:p14="http://schemas.microsoft.com/office/powerpoint/2010/main" val="2456070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DB7DC-9FC1-A671-CA08-2CBFBD2E3823}"/>
              </a:ext>
            </a:extLst>
          </p:cNvPr>
          <p:cNvSpPr>
            <a:spLocks noGrp="1"/>
          </p:cNvSpPr>
          <p:nvPr>
            <p:ph type="title"/>
          </p:nvPr>
        </p:nvSpPr>
        <p:spPr>
          <a:xfrm>
            <a:off x="677334" y="609600"/>
            <a:ext cx="8596668" cy="1320800"/>
          </a:xfrm>
        </p:spPr>
        <p:txBody>
          <a:bodyPr>
            <a:normAutofit/>
          </a:bodyPr>
          <a:lstStyle/>
          <a:p>
            <a:r>
              <a:rPr lang="en-US" dirty="0"/>
              <a:t>Data</a:t>
            </a:r>
          </a:p>
        </p:txBody>
      </p:sp>
      <p:sp>
        <p:nvSpPr>
          <p:cNvPr id="6" name="TextBox 5">
            <a:extLst>
              <a:ext uri="{FF2B5EF4-FFF2-40B4-BE49-F238E27FC236}">
                <a16:creationId xmlns:a16="http://schemas.microsoft.com/office/drawing/2014/main" id="{A733B5E5-D9B6-9330-5E4B-22769385076E}"/>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graphicFrame>
        <p:nvGraphicFramePr>
          <p:cNvPr id="5" name="Content Placeholder 4">
            <a:extLst>
              <a:ext uri="{FF2B5EF4-FFF2-40B4-BE49-F238E27FC236}">
                <a16:creationId xmlns:a16="http://schemas.microsoft.com/office/drawing/2014/main" id="{DD858795-895D-8FDA-755E-CB66BDCB6B46}"/>
              </a:ext>
            </a:extLst>
          </p:cNvPr>
          <p:cNvGraphicFramePr>
            <a:graphicFrameLocks noGrp="1"/>
          </p:cNvGraphicFramePr>
          <p:nvPr>
            <p:ph idx="1"/>
            <p:extLst>
              <p:ext uri="{D42A27DB-BD31-4B8C-83A1-F6EECF244321}">
                <p14:modId xmlns:p14="http://schemas.microsoft.com/office/powerpoint/2010/main" val="1579343112"/>
              </p:ext>
            </p:extLst>
          </p:nvPr>
        </p:nvGraphicFramePr>
        <p:xfrm>
          <a:off x="677863" y="2631851"/>
          <a:ext cx="8596313" cy="3324340"/>
        </p:xfrm>
        <a:graphic>
          <a:graphicData uri="http://schemas.openxmlformats.org/drawingml/2006/table">
            <a:tbl>
              <a:tblPr firstRow="1" bandRow="1">
                <a:tableStyleId>{5C22544A-7EE6-4342-B048-85BDC9FD1C3A}</a:tableStyleId>
              </a:tblPr>
              <a:tblGrid>
                <a:gridCol w="1457210">
                  <a:extLst>
                    <a:ext uri="{9D8B030D-6E8A-4147-A177-3AD203B41FA5}">
                      <a16:colId xmlns:a16="http://schemas.microsoft.com/office/drawing/2014/main" val="832666558"/>
                    </a:ext>
                  </a:extLst>
                </a:gridCol>
                <a:gridCol w="3559347">
                  <a:extLst>
                    <a:ext uri="{9D8B030D-6E8A-4147-A177-3AD203B41FA5}">
                      <a16:colId xmlns:a16="http://schemas.microsoft.com/office/drawing/2014/main" val="1074221722"/>
                    </a:ext>
                  </a:extLst>
                </a:gridCol>
                <a:gridCol w="3579756">
                  <a:extLst>
                    <a:ext uri="{9D8B030D-6E8A-4147-A177-3AD203B41FA5}">
                      <a16:colId xmlns:a16="http://schemas.microsoft.com/office/drawing/2014/main" val="12131924"/>
                    </a:ext>
                  </a:extLst>
                </a:gridCol>
              </a:tblGrid>
              <a:tr h="940452">
                <a:tc>
                  <a:txBody>
                    <a:bodyPr/>
                    <a:lstStyle/>
                    <a:p>
                      <a:r>
                        <a:rPr lang="en-US" sz="2900" dirty="0"/>
                        <a:t>Week </a:t>
                      </a:r>
                    </a:p>
                  </a:txBody>
                  <a:tcPr marL="0" marR="0" marT="0" marB="0" anchor="ctr"/>
                </a:tc>
                <a:tc>
                  <a:txBody>
                    <a:bodyPr/>
                    <a:lstStyle/>
                    <a:p>
                      <a:r>
                        <a:rPr lang="en-US" sz="2900" dirty="0"/>
                        <a:t>Height of mesocosm with sunlight (cm)</a:t>
                      </a:r>
                    </a:p>
                  </a:txBody>
                  <a:tcPr marL="0" marR="0" marT="0" marB="0" anchor="ctr"/>
                </a:tc>
                <a:tc>
                  <a:txBody>
                    <a:bodyPr/>
                    <a:lstStyle/>
                    <a:p>
                      <a:r>
                        <a:rPr lang="en-US" sz="2900" dirty="0"/>
                        <a:t>Height of mesocosm without sunlight (cm)</a:t>
                      </a:r>
                    </a:p>
                  </a:txBody>
                  <a:tcPr marL="0" marR="0" marT="0" marB="0" anchor="ctr"/>
                </a:tc>
                <a:extLst>
                  <a:ext uri="{0D108BD9-81ED-4DB2-BD59-A6C34878D82A}">
                    <a16:rowId xmlns:a16="http://schemas.microsoft.com/office/drawing/2014/main" val="2373291167"/>
                  </a:ext>
                </a:extLst>
              </a:tr>
              <a:tr h="499615">
                <a:tc>
                  <a:txBody>
                    <a:bodyPr/>
                    <a:lstStyle/>
                    <a:p>
                      <a:r>
                        <a:rPr lang="en-US" sz="2900" dirty="0"/>
                        <a:t>Week 1</a:t>
                      </a:r>
                    </a:p>
                  </a:txBody>
                  <a:tcPr marL="0" marR="0" marT="0" marB="0" anchor="ctr"/>
                </a:tc>
                <a:tc>
                  <a:txBody>
                    <a:bodyPr/>
                    <a:lstStyle/>
                    <a:p>
                      <a:r>
                        <a:rPr lang="en-US" sz="2900" dirty="0"/>
                        <a:t>1</a:t>
                      </a:r>
                    </a:p>
                  </a:txBody>
                  <a:tcPr marL="0" marR="0" marT="0" marB="0" anchor="ctr"/>
                </a:tc>
                <a:tc>
                  <a:txBody>
                    <a:bodyPr/>
                    <a:lstStyle/>
                    <a:p>
                      <a:r>
                        <a:rPr lang="en-US" sz="2900" dirty="0"/>
                        <a:t>0</a:t>
                      </a:r>
                    </a:p>
                  </a:txBody>
                  <a:tcPr marL="0" marR="0" marT="0" marB="0" anchor="ctr"/>
                </a:tc>
                <a:extLst>
                  <a:ext uri="{0D108BD9-81ED-4DB2-BD59-A6C34878D82A}">
                    <a16:rowId xmlns:a16="http://schemas.microsoft.com/office/drawing/2014/main" val="2522597356"/>
                  </a:ext>
                </a:extLst>
              </a:tr>
              <a:tr h="499615">
                <a:tc>
                  <a:txBody>
                    <a:bodyPr/>
                    <a:lstStyle/>
                    <a:p>
                      <a:r>
                        <a:rPr lang="en-US" sz="2900" dirty="0"/>
                        <a:t>Week 2</a:t>
                      </a:r>
                    </a:p>
                  </a:txBody>
                  <a:tcPr marL="0" marR="0" marT="0" marB="0" anchor="ctr"/>
                </a:tc>
                <a:tc>
                  <a:txBody>
                    <a:bodyPr/>
                    <a:lstStyle/>
                    <a:p>
                      <a:r>
                        <a:rPr lang="en-US" sz="2900" dirty="0"/>
                        <a:t>2.68</a:t>
                      </a:r>
                    </a:p>
                  </a:txBody>
                  <a:tcPr marL="0" marR="0" marT="0" marB="0" anchor="ctr"/>
                </a:tc>
                <a:tc>
                  <a:txBody>
                    <a:bodyPr/>
                    <a:lstStyle/>
                    <a:p>
                      <a:r>
                        <a:rPr lang="en-US" sz="2900" dirty="0"/>
                        <a:t>0</a:t>
                      </a:r>
                    </a:p>
                  </a:txBody>
                  <a:tcPr marL="0" marR="0" marT="0" marB="0" anchor="ctr"/>
                </a:tc>
                <a:extLst>
                  <a:ext uri="{0D108BD9-81ED-4DB2-BD59-A6C34878D82A}">
                    <a16:rowId xmlns:a16="http://schemas.microsoft.com/office/drawing/2014/main" val="3554065243"/>
                  </a:ext>
                </a:extLst>
              </a:tr>
              <a:tr h="499615">
                <a:tc>
                  <a:txBody>
                    <a:bodyPr/>
                    <a:lstStyle/>
                    <a:p>
                      <a:r>
                        <a:rPr lang="en-US" sz="2900" dirty="0"/>
                        <a:t>Week 3</a:t>
                      </a:r>
                    </a:p>
                  </a:txBody>
                  <a:tcPr marL="0" marR="0" marT="0" marB="0" anchor="ctr"/>
                </a:tc>
                <a:tc>
                  <a:txBody>
                    <a:bodyPr/>
                    <a:lstStyle/>
                    <a:p>
                      <a:r>
                        <a:rPr lang="en-US" sz="2900" dirty="0"/>
                        <a:t>4.2 </a:t>
                      </a:r>
                    </a:p>
                  </a:txBody>
                  <a:tcPr marL="0" marR="0" marT="0" marB="0" anchor="ctr"/>
                </a:tc>
                <a:tc>
                  <a:txBody>
                    <a:bodyPr/>
                    <a:lstStyle/>
                    <a:p>
                      <a:r>
                        <a:rPr lang="en-US" sz="2900" dirty="0"/>
                        <a:t>0</a:t>
                      </a:r>
                    </a:p>
                  </a:txBody>
                  <a:tcPr marL="0" marR="0" marT="0" marB="0" anchor="ctr"/>
                </a:tc>
                <a:extLst>
                  <a:ext uri="{0D108BD9-81ED-4DB2-BD59-A6C34878D82A}">
                    <a16:rowId xmlns:a16="http://schemas.microsoft.com/office/drawing/2014/main" val="336704215"/>
                  </a:ext>
                </a:extLst>
              </a:tr>
              <a:tr h="499615">
                <a:tc>
                  <a:txBody>
                    <a:bodyPr/>
                    <a:lstStyle/>
                    <a:p>
                      <a:r>
                        <a:rPr lang="en-US" sz="2900" dirty="0"/>
                        <a:t>Week 4</a:t>
                      </a:r>
                    </a:p>
                  </a:txBody>
                  <a:tcPr marL="0" marR="0" marT="0" marB="0" anchor="ctr"/>
                </a:tc>
                <a:tc>
                  <a:txBody>
                    <a:bodyPr/>
                    <a:lstStyle/>
                    <a:p>
                      <a:r>
                        <a:rPr lang="en-US" sz="2900" dirty="0"/>
                        <a:t>5</a:t>
                      </a:r>
                    </a:p>
                  </a:txBody>
                  <a:tcPr marL="0" marR="0" marT="0" marB="0" anchor="ctr"/>
                </a:tc>
                <a:tc>
                  <a:txBody>
                    <a:bodyPr/>
                    <a:lstStyle/>
                    <a:p>
                      <a:r>
                        <a:rPr lang="en-US" sz="2900" dirty="0"/>
                        <a:t>0</a:t>
                      </a:r>
                    </a:p>
                  </a:txBody>
                  <a:tcPr marL="0" marR="0" marT="0" marB="0" anchor="ctr"/>
                </a:tc>
                <a:extLst>
                  <a:ext uri="{0D108BD9-81ED-4DB2-BD59-A6C34878D82A}">
                    <a16:rowId xmlns:a16="http://schemas.microsoft.com/office/drawing/2014/main" val="3789784408"/>
                  </a:ext>
                </a:extLst>
              </a:tr>
            </a:tbl>
          </a:graphicData>
        </a:graphic>
      </p:graphicFrame>
    </p:spTree>
    <p:extLst>
      <p:ext uri="{BB962C8B-B14F-4D97-AF65-F5344CB8AC3E}">
        <p14:creationId xmlns:p14="http://schemas.microsoft.com/office/powerpoint/2010/main" val="1855075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94A7024-D948-494D-8920-BBA2DA07D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ropped hand watering the plant">
            <a:extLst>
              <a:ext uri="{FF2B5EF4-FFF2-40B4-BE49-F238E27FC236}">
                <a16:creationId xmlns:a16="http://schemas.microsoft.com/office/drawing/2014/main" id="{037B4CE9-CB40-CA38-8EB6-C5E5FE095D04}"/>
              </a:ext>
            </a:extLst>
          </p:cNvPr>
          <p:cNvPicPr>
            <a:picLocks noChangeAspect="1"/>
          </p:cNvPicPr>
          <p:nvPr/>
        </p:nvPicPr>
        <p:blipFill rotWithShape="1">
          <a:blip r:embed="rId2">
            <a:duotone>
              <a:prstClr val="black"/>
              <a:schemeClr val="tx2">
                <a:tint val="45000"/>
                <a:satMod val="400000"/>
              </a:schemeClr>
            </a:duotone>
            <a:alphaModFix amt="40000"/>
          </a:blip>
          <a:srcRect t="7865" b="7865"/>
          <a:stretch/>
        </p:blipFill>
        <p:spPr>
          <a:xfrm>
            <a:off x="20" y="10"/>
            <a:ext cx="12191980" cy="6857990"/>
          </a:xfrm>
          <a:prstGeom prst="rect">
            <a:avLst/>
          </a:prstGeom>
        </p:spPr>
      </p:pic>
      <p:sp>
        <p:nvSpPr>
          <p:cNvPr id="2" name="Title 1"/>
          <p:cNvSpPr>
            <a:spLocks noGrp="1"/>
          </p:cNvSpPr>
          <p:nvPr>
            <p:ph type="title"/>
          </p:nvPr>
        </p:nvSpPr>
        <p:spPr>
          <a:xfrm>
            <a:off x="677334" y="609600"/>
            <a:ext cx="8596668" cy="1320800"/>
          </a:xfrm>
        </p:spPr>
        <p:txBody>
          <a:bodyPr>
            <a:normAutofit/>
          </a:bodyPr>
          <a:lstStyle/>
          <a:p>
            <a:r>
              <a:rPr lang="en-US" dirty="0"/>
              <a:t>Results</a:t>
            </a:r>
          </a:p>
        </p:txBody>
      </p:sp>
      <p:sp>
        <p:nvSpPr>
          <p:cNvPr id="3" name="Content Placeholder 2"/>
          <p:cNvSpPr>
            <a:spLocks noGrp="1"/>
          </p:cNvSpPr>
          <p:nvPr>
            <p:ph idx="1"/>
          </p:nvPr>
        </p:nvSpPr>
        <p:spPr>
          <a:xfrm>
            <a:off x="478552" y="2005980"/>
            <a:ext cx="10937885" cy="3880773"/>
          </a:xfrm>
        </p:spPr>
        <p:txBody>
          <a:bodyPr vert="horz" lIns="91440" tIns="45720" rIns="91440" bIns="45720" rtlCol="0" anchor="t">
            <a:normAutofit/>
          </a:bodyPr>
          <a:lstStyle/>
          <a:p>
            <a:pPr algn="just"/>
            <a:r>
              <a:rPr lang="en-US" sz="2800">
                <a:solidFill>
                  <a:srgbClr val="90C226"/>
                </a:solidFill>
              </a:rPr>
              <a:t>Sunlight is a critical factor for photosynthetic organisms, such as plants, algae, and some bacteria, which use the energy from the light to convert carbon dioxide and water into oxygen and organic compounds. This leads to an increase in biomass and primary productivity, temperature increase, changes in metabolism, growth rates, and behavior, as well as changes in nutrient cycling and community structure.</a:t>
            </a:r>
          </a:p>
        </p:txBody>
      </p:sp>
    </p:spTree>
    <p:extLst>
      <p:ext uri="{BB962C8B-B14F-4D97-AF65-F5344CB8AC3E}">
        <p14:creationId xmlns:p14="http://schemas.microsoft.com/office/powerpoint/2010/main" val="1467237526"/>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C9388-D714-A17F-5D82-EE9BF4A00000}"/>
              </a:ext>
            </a:extLst>
          </p:cNvPr>
          <p:cNvSpPr>
            <a:spLocks noGrp="1"/>
          </p:cNvSpPr>
          <p:nvPr>
            <p:ph type="title"/>
          </p:nvPr>
        </p:nvSpPr>
        <p:spPr/>
        <p:txBody>
          <a:bodyPr/>
          <a:lstStyle/>
          <a:p>
            <a:r>
              <a:rPr lang="en-US" dirty="0"/>
              <a:t>Our website                </a:t>
            </a:r>
          </a:p>
        </p:txBody>
      </p:sp>
      <p:sp>
        <p:nvSpPr>
          <p:cNvPr id="3" name="Content Placeholder 2">
            <a:extLst>
              <a:ext uri="{FF2B5EF4-FFF2-40B4-BE49-F238E27FC236}">
                <a16:creationId xmlns:a16="http://schemas.microsoft.com/office/drawing/2014/main" id="{41748F2C-3A09-8E18-3FFA-ADC1FCC5E1C1}"/>
              </a:ext>
            </a:extLst>
          </p:cNvPr>
          <p:cNvSpPr>
            <a:spLocks noGrp="1"/>
          </p:cNvSpPr>
          <p:nvPr>
            <p:ph idx="1"/>
          </p:nvPr>
        </p:nvSpPr>
        <p:spPr>
          <a:xfrm>
            <a:off x="390204" y="1718850"/>
            <a:ext cx="4819798" cy="3880773"/>
          </a:xfrm>
        </p:spPr>
        <p:txBody>
          <a:bodyPr vert="horz" lIns="91440" tIns="45720" rIns="91440" bIns="45720" rtlCol="0" anchor="t">
            <a:normAutofit fontScale="85000" lnSpcReduction="10000"/>
          </a:bodyPr>
          <a:lstStyle/>
          <a:p>
            <a:pPr algn="just"/>
            <a:r>
              <a:rPr lang="en-US" sz="2800" dirty="0"/>
              <a:t>We created a website using the HTML and CSS languages and published the website for public access. It features a breakdown of the experiment, and the full report, including all the data obtained, the conclusion ,and analysis of the results. It was done to incorporate computer science in the experiment </a:t>
            </a:r>
          </a:p>
        </p:txBody>
      </p:sp>
      <p:sp>
        <p:nvSpPr>
          <p:cNvPr id="4" name="TextBox 3">
            <a:extLst>
              <a:ext uri="{FF2B5EF4-FFF2-40B4-BE49-F238E27FC236}">
                <a16:creationId xmlns:a16="http://schemas.microsoft.com/office/drawing/2014/main" id="{BF1C6FAD-91FB-5B14-5586-B7F9F492D0B3}"/>
              </a:ext>
            </a:extLst>
          </p:cNvPr>
          <p:cNvSpPr txBox="1"/>
          <p:nvPr/>
        </p:nvSpPr>
        <p:spPr>
          <a:xfrm>
            <a:off x="6095999" y="1446694"/>
            <a:ext cx="398006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90C226"/>
                </a:solidFill>
              </a:rPr>
              <a:t>Our website can be accessed through the bar code below: </a:t>
            </a:r>
          </a:p>
        </p:txBody>
      </p:sp>
      <p:pic>
        <p:nvPicPr>
          <p:cNvPr id="5" name="Picture 5" descr="Qr code&#10;&#10;Description automatically generated">
            <a:extLst>
              <a:ext uri="{FF2B5EF4-FFF2-40B4-BE49-F238E27FC236}">
                <a16:creationId xmlns:a16="http://schemas.microsoft.com/office/drawing/2014/main" id="{9CBB348C-47FD-E549-AF91-F3D5E4E2CB5F}"/>
              </a:ext>
            </a:extLst>
          </p:cNvPr>
          <p:cNvPicPr>
            <a:picLocks noChangeAspect="1"/>
          </p:cNvPicPr>
          <p:nvPr/>
        </p:nvPicPr>
        <p:blipFill>
          <a:blip r:embed="rId2"/>
          <a:stretch>
            <a:fillRect/>
          </a:stretch>
        </p:blipFill>
        <p:spPr>
          <a:xfrm>
            <a:off x="5907742" y="2327664"/>
            <a:ext cx="3612775" cy="4336272"/>
          </a:xfrm>
          <a:prstGeom prst="rect">
            <a:avLst/>
          </a:prstGeom>
        </p:spPr>
      </p:pic>
    </p:spTree>
    <p:extLst>
      <p:ext uri="{BB962C8B-B14F-4D97-AF65-F5344CB8AC3E}">
        <p14:creationId xmlns:p14="http://schemas.microsoft.com/office/powerpoint/2010/main" val="265929723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Wisp</Template>
  <TotalTime>13685</TotalTime>
  <Words>669</Words>
  <Application>Microsoft Office PowerPoint</Application>
  <PresentationFormat>Widescreen</PresentationFormat>
  <Paragraphs>49</Paragraphs>
  <Slides>17</Slides>
  <Notes>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Facet</vt:lpstr>
      <vt:lpstr>Sunlight’s Effect on an Ecosystem</vt:lpstr>
      <vt:lpstr>Purpose</vt:lpstr>
      <vt:lpstr>Hypothesis</vt:lpstr>
      <vt:lpstr>Materials</vt:lpstr>
      <vt:lpstr>Procedure</vt:lpstr>
      <vt:lpstr>Variables</vt:lpstr>
      <vt:lpstr>Data</vt:lpstr>
      <vt:lpstr>Results</vt:lpstr>
      <vt:lpstr>Our website                </vt:lpstr>
      <vt:lpstr>PowerPoint Presentation</vt:lpstr>
      <vt:lpstr>PowerPoint Presentation</vt:lpstr>
      <vt:lpstr>Conclusion</vt:lpstr>
      <vt:lpstr>Application</vt:lpstr>
      <vt:lpstr>Images </vt:lpstr>
      <vt:lpstr>PowerPoint Presentation</vt:lpstr>
      <vt:lpstr>Bibliography:</vt:lpstr>
      <vt:lpstr>Bibliography: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Sunlight’s Effect on an Ecosystem</dc:title>
  <dc:creator>Ebraheem Khalife</dc:creator>
  <cp:lastModifiedBy>Ebraheem Khalife</cp:lastModifiedBy>
  <cp:revision>264</cp:revision>
  <dcterms:created xsi:type="dcterms:W3CDTF">2023-04-05T08:20:34Z</dcterms:created>
  <dcterms:modified xsi:type="dcterms:W3CDTF">2023-05-03T20:56:33Z</dcterms:modified>
</cp:coreProperties>
</file>